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9144000" cy="5143500"/>
  <p:embeddedFontLst>
    <p:embeddedFont>
      <p:font typeface="Helvetica Neue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1" roundtripDataSignature="AMtx7mjwRR3MbL+2/DWL9/u8J2ZBWgwL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BCF3251-1439-4541-9109-A455F5347244}">
  <a:tblStyle styleId="{3BCF3251-1439-4541-9109-A455F534724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customschemas.google.com/relationships/presentationmetadata" Target="meta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HelveticaNeue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HelveticaNeue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028950" y="642938"/>
            <a:ext cx="3086100" cy="17367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4886325"/>
            <a:ext cx="3962400" cy="2571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/>
          <p:nvPr>
            <p:ph idx="2" type="sldImg"/>
          </p:nvPr>
        </p:nvSpPr>
        <p:spPr>
          <a:xfrm>
            <a:off x="3028950" y="642938"/>
            <a:ext cx="3086100" cy="17367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0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10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3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p7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9:notes"/>
          <p:cNvSpPr txBox="1"/>
          <p:nvPr>
            <p:ph idx="1" type="body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ользовательский макет">
  <p:cSld name="Пользовательский макет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1557274" y="-9652"/>
            <a:ext cx="602945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66">
          <p15:clr>
            <a:srgbClr val="FBAE40"/>
          </p15:clr>
        </p15:guide>
        <p15:guide id="2" orient="horz" pos="50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/>
          <p:nvPr>
            <p:ph idx="2" type="pic"/>
          </p:nvPr>
        </p:nvSpPr>
        <p:spPr>
          <a:xfrm>
            <a:off x="0" y="0"/>
            <a:ext cx="9144000" cy="4004965"/>
          </a:xfrm>
          <a:prstGeom prst="rect">
            <a:avLst/>
          </a:prstGeom>
          <a:noFill/>
          <a:ln>
            <a:noFill/>
          </a:ln>
        </p:spPr>
        <p:txBody>
          <a:bodyPr anchorCtr="0" anchor="t" bIns="32125" lIns="64250" spcFirstLastPara="1" rIns="64250" wrap="square" tIns="321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58585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13"/>
          <p:cNvSpPr txBox="1"/>
          <p:nvPr>
            <p:ph type="title"/>
          </p:nvPr>
        </p:nvSpPr>
        <p:spPr>
          <a:xfrm>
            <a:off x="991197" y="4415641"/>
            <a:ext cx="4071938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" type="body"/>
          </p:nvPr>
        </p:nvSpPr>
        <p:spPr>
          <a:xfrm>
            <a:off x="5518549" y="4467076"/>
            <a:ext cx="3482578" cy="10387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350"/>
              <a:buFont typeface="Helvetica Neue"/>
              <a:buNone/>
              <a:defRPr sz="135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350"/>
              <a:buFont typeface="Helvetica Neue"/>
              <a:buNone/>
              <a:defRPr sz="135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350"/>
              <a:buFont typeface="Helvetica Neue"/>
              <a:buNone/>
              <a:defRPr sz="135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350"/>
              <a:buFont typeface="Helvetica Neue"/>
              <a:buNone/>
              <a:defRPr sz="135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350"/>
              <a:buFont typeface="Helvetica Neue"/>
              <a:buNone/>
              <a:defRPr sz="135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2" type="sldNum"/>
          </p:nvPr>
        </p:nvSpPr>
        <p:spPr>
          <a:xfrm>
            <a:off x="6583680" y="4783455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4"/>
          <p:cNvSpPr/>
          <p:nvPr/>
        </p:nvSpPr>
        <p:spPr>
          <a:xfrm>
            <a:off x="0" y="127558"/>
            <a:ext cx="6667500" cy="389255"/>
          </a:xfrm>
          <a:custGeom>
            <a:rect b="b" l="l" r="r" t="t"/>
            <a:pathLst>
              <a:path extrusionOk="0" h="389255" w="6667500">
                <a:moveTo>
                  <a:pt x="0" y="388696"/>
                </a:moveTo>
                <a:lnTo>
                  <a:pt x="6667500" y="388696"/>
                </a:lnTo>
                <a:lnTo>
                  <a:pt x="6667500" y="0"/>
                </a:lnTo>
                <a:lnTo>
                  <a:pt x="0" y="0"/>
                </a:lnTo>
                <a:lnTo>
                  <a:pt x="0" y="388696"/>
                </a:lnTo>
                <a:close/>
              </a:path>
            </a:pathLst>
          </a:custGeom>
          <a:solidFill>
            <a:srgbClr val="00666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14"/>
          <p:cNvSpPr txBox="1"/>
          <p:nvPr>
            <p:ph type="ctrTitle"/>
          </p:nvPr>
        </p:nvSpPr>
        <p:spPr>
          <a:xfrm>
            <a:off x="210718" y="150368"/>
            <a:ext cx="8722563" cy="330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subTitle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1557274" y="-9652"/>
            <a:ext cx="6029451" cy="299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470712" y="2568930"/>
            <a:ext cx="3667760" cy="25406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rgbClr val="58585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1557274" y="-9652"/>
            <a:ext cx="6029451" cy="299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" type="body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2" type="body"/>
          </p:nvPr>
        </p:nvSpPr>
        <p:spPr>
          <a:xfrm>
            <a:off x="5762625" y="948690"/>
            <a:ext cx="3088004" cy="31635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>
                <a:solidFill>
                  <a:srgbClr val="00666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/>
          <p:nvPr>
            <p:ph type="title"/>
          </p:nvPr>
        </p:nvSpPr>
        <p:spPr>
          <a:xfrm>
            <a:off x="1557274" y="-9652"/>
            <a:ext cx="6029451" cy="299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7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55891" y="1692782"/>
            <a:ext cx="4475226" cy="265061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8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8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1557274" y="-9652"/>
            <a:ext cx="6029451" cy="299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470712" y="2568930"/>
            <a:ext cx="3667760" cy="25406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58585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1" type="ft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0" type="dt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hyperlink" Target="mailto:dv.zarubin@sov-teh.com" TargetMode="External"/><Relationship Id="rId5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Relationship Id="rId4" Type="http://schemas.openxmlformats.org/officeDocument/2006/relationships/image" Target="../media/image12.jpg"/><Relationship Id="rId9" Type="http://schemas.openxmlformats.org/officeDocument/2006/relationships/image" Target="../media/image4.png"/><Relationship Id="rId5" Type="http://schemas.openxmlformats.org/officeDocument/2006/relationships/image" Target="../media/image3.jp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hyperlink" Target="https://www.youtube.com/watch?v=D5SNrSaxrXg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8.jpg"/><Relationship Id="rId5" Type="http://schemas.openxmlformats.org/officeDocument/2006/relationships/image" Target="../media/image20.png"/><Relationship Id="rId6" Type="http://schemas.openxmlformats.org/officeDocument/2006/relationships/image" Target="../media/image17.png"/><Relationship Id="rId7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18.png"/><Relationship Id="rId5" Type="http://schemas.openxmlformats.org/officeDocument/2006/relationships/image" Target="../media/image14.png"/><Relationship Id="rId6" Type="http://schemas.openxmlformats.org/officeDocument/2006/relationships/image" Target="../media/image19.png"/><Relationship Id="rId7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Relationship Id="rId6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2.png"/><Relationship Id="rId5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8510" y="-20538"/>
            <a:ext cx="9181020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"/>
          <p:cNvSpPr/>
          <p:nvPr/>
        </p:nvSpPr>
        <p:spPr>
          <a:xfrm>
            <a:off x="-18510" y="-20538"/>
            <a:ext cx="9181020" cy="5182121"/>
          </a:xfrm>
          <a:prstGeom prst="rect">
            <a:avLst/>
          </a:prstGeom>
          <a:solidFill>
            <a:schemeClr val="lt1">
              <a:alpha val="6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Пользователь\Desktop\буклет листовка\БИЗНЕС-МОДЕЛЬ\logo-fixed@2x.png" id="58" name="Google Shape;5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35459" y="724327"/>
            <a:ext cx="3273083" cy="50498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1"/>
          <p:cNvCxnSpPr/>
          <p:nvPr/>
        </p:nvCxnSpPr>
        <p:spPr>
          <a:xfrm>
            <a:off x="2897769" y="1363028"/>
            <a:ext cx="3348464" cy="0"/>
          </a:xfrm>
          <a:prstGeom prst="straightConnector1">
            <a:avLst/>
          </a:prstGeom>
          <a:noFill/>
          <a:ln cap="flat" cmpd="sng" w="38100">
            <a:solidFill>
              <a:srgbClr val="00A214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0" name="Google Shape;60;p1"/>
          <p:cNvCxnSpPr/>
          <p:nvPr/>
        </p:nvCxnSpPr>
        <p:spPr>
          <a:xfrm>
            <a:off x="2802911" y="3795951"/>
            <a:ext cx="3404795" cy="0"/>
          </a:xfrm>
          <a:prstGeom prst="straightConnector1">
            <a:avLst/>
          </a:prstGeom>
          <a:noFill/>
          <a:ln cap="flat" cmpd="sng" w="38100">
            <a:solidFill>
              <a:srgbClr val="00A21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"/>
          <p:cNvSpPr/>
          <p:nvPr/>
        </p:nvSpPr>
        <p:spPr>
          <a:xfrm>
            <a:off x="102989" y="1950527"/>
            <a:ext cx="8938022" cy="1119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ru-RU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Обеззараживание воздуха с применением технологии фотокатализа</a:t>
            </a:r>
            <a:endParaRPr i="0" sz="2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new.askona.ru/local/templates/askona/assets/img/svg/logo.svg?1" id="62" name="Google Shape;62;p1"/>
          <p:cNvSpPr/>
          <p:nvPr/>
        </p:nvSpPr>
        <p:spPr>
          <a:xfrm>
            <a:off x="116681" y="-108347"/>
            <a:ext cx="228600" cy="2286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0"/>
          <p:cNvPicPr preferRelativeResize="0"/>
          <p:nvPr/>
        </p:nvPicPr>
        <p:blipFill rotWithShape="1">
          <a:blip r:embed="rId3">
            <a:alphaModFix/>
          </a:blip>
          <a:srcRect b="-195" l="-43" r="-46" t="25656"/>
          <a:stretch/>
        </p:blipFill>
        <p:spPr>
          <a:xfrm>
            <a:off x="-18454" y="1200151"/>
            <a:ext cx="4657302" cy="4061017"/>
          </a:xfrm>
          <a:prstGeom prst="rect">
            <a:avLst/>
          </a:prstGeom>
          <a:noFill/>
          <a:ln>
            <a:noFill/>
          </a:ln>
          <a:effectLst>
            <a:outerShdw blurRad="254000" rotWithShape="0" dir="16200000" dist="38100">
              <a:srgbClr val="000000">
                <a:alpha val="40000"/>
              </a:srgbClr>
            </a:outerShdw>
          </a:effectLst>
        </p:spPr>
      </p:pic>
      <p:sp>
        <p:nvSpPr>
          <p:cNvPr id="185" name="Google Shape;185;p10"/>
          <p:cNvSpPr txBox="1"/>
          <p:nvPr>
            <p:ph type="title"/>
          </p:nvPr>
        </p:nvSpPr>
        <p:spPr>
          <a:xfrm>
            <a:off x="405819" y="357293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Контакты: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0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10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10"/>
          <p:cNvSpPr txBox="1"/>
          <p:nvPr/>
        </p:nvSpPr>
        <p:spPr>
          <a:xfrm>
            <a:off x="277427" y="1410100"/>
            <a:ext cx="4132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ООО «Современные Технологии»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Зарубин Дмитрий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Менеджер по развитию бизнеса </a:t>
            </a:r>
            <a:b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+7 967 198 67 90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dv.zarubin@sov-teh.com</a:t>
            </a: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Москва ул. Марксистская 34 к7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0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90" name="Google Shape;190;p10"/>
          <p:cNvPicPr preferRelativeResize="0"/>
          <p:nvPr/>
        </p:nvPicPr>
        <p:blipFill rotWithShape="1">
          <a:blip r:embed="rId5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2"/>
          <p:cNvPicPr preferRelativeResize="0"/>
          <p:nvPr/>
        </p:nvPicPr>
        <p:blipFill rotWithShape="1">
          <a:blip r:embed="rId3">
            <a:alphaModFix/>
          </a:blip>
          <a:srcRect b="-195" l="-43" r="-46" t="25656"/>
          <a:stretch/>
        </p:blipFill>
        <p:spPr>
          <a:xfrm>
            <a:off x="-18454" y="1200151"/>
            <a:ext cx="4657300" cy="4061018"/>
          </a:xfrm>
          <a:prstGeom prst="rect">
            <a:avLst/>
          </a:prstGeom>
          <a:noFill/>
          <a:ln>
            <a:noFill/>
          </a:ln>
          <a:effectLst>
            <a:outerShdw blurRad="254000" rotWithShape="0" dir="16200000" dist="38100">
              <a:srgbClr val="000000">
                <a:alpha val="40000"/>
              </a:srgbClr>
            </a:outerShdw>
          </a:effectLst>
        </p:spPr>
      </p:pic>
      <p:sp>
        <p:nvSpPr>
          <p:cNvPr id="68" name="Google Shape;68;p2"/>
          <p:cNvSpPr txBox="1"/>
          <p:nvPr>
            <p:ph type="title"/>
          </p:nvPr>
        </p:nvSpPr>
        <p:spPr>
          <a:xfrm>
            <a:off x="168026" y="249650"/>
            <a:ext cx="7147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Фотокаталитические системы для обеззараживания воздуха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2"/>
          <p:cNvSpPr txBox="1"/>
          <p:nvPr/>
        </p:nvSpPr>
        <p:spPr>
          <a:xfrm>
            <a:off x="264752" y="1273063"/>
            <a:ext cx="3973925" cy="3359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05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ООО «</a:t>
            </a:r>
            <a:r>
              <a:rPr b="1" lang="ru-RU" sz="10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Современные</a:t>
            </a:r>
            <a:r>
              <a:rPr b="1" lang="ru-RU" sz="105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 Технологии» официальный дистрибьютор систем фотокаталитического  обеззараживания воздуха Тиокрафт</a:t>
            </a:r>
            <a:endParaRPr b="1" sz="105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4692851" y="1472682"/>
            <a:ext cx="2181225" cy="152400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6962775" y="1463104"/>
            <a:ext cx="2181225" cy="152400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 txBox="1"/>
          <p:nvPr/>
        </p:nvSpPr>
        <p:spPr>
          <a:xfrm>
            <a:off x="4876800" y="1210814"/>
            <a:ext cx="1545071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Микробиология ДО:</a:t>
            </a:r>
            <a:endParaRPr/>
          </a:p>
        </p:txBody>
      </p:sp>
      <p:sp>
        <p:nvSpPr>
          <p:cNvPr id="73" name="Google Shape;73;p2"/>
          <p:cNvSpPr txBox="1"/>
          <p:nvPr/>
        </p:nvSpPr>
        <p:spPr>
          <a:xfrm>
            <a:off x="7141724" y="1210825"/>
            <a:ext cx="20409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Микробиология ПОСЛЕ:</a:t>
            </a:r>
            <a:endParaRPr/>
          </a:p>
        </p:txBody>
      </p:sp>
      <p:sp>
        <p:nvSpPr>
          <p:cNvPr id="74" name="Google Shape;74;p2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 txBox="1"/>
          <p:nvPr/>
        </p:nvSpPr>
        <p:spPr>
          <a:xfrm>
            <a:off x="264750" y="1868475"/>
            <a:ext cx="4169400" cy="3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Фотокатализ – инновационный способ очистки воздуха от посторонних примесей, грибков, бактерий, частиц, вирусов.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Фотокаталичические обеззараживатели воздуха разработаны совместными усилиями  Института проблем химической физики РАН и компании TIOKRAFT.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Фотокаталитические обеззараживатели могут работать в присутствии людей. Существуют решения как для производственных площадей, так и для общественных зон, включая медицинские учреждения.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Фотокатализ обладает рядом преимуществ перед традиционными способами обеззараживания воздуха (угольные фильтры, HEPA фильтры, бактерицидные обеззараживатели, кварцевание, система поток…)</a:t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0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Сфера применения: </a:t>
            </a:r>
            <a:b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Обеззараживание воздуха в общих зонах для защиты и профилактики заболеваемости среди сотрудников(Аллергии, ОРВИ, грипп и коронавирус.)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Обеззараживание производственных помещений, для уничтожения вредных примесей, плесени, грибковых спор, для предотвращения порчи продукции,  продления срока хранения, соблюдения норм и требований СанПин.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25808" y="3362706"/>
            <a:ext cx="1249502" cy="15680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Очиститель-обеззараживатель воздуха &quot;Тиокрафт М50&quot; - Каталог товаров -  SunMedica.kz" id="77" name="Google Shape;77;p2"/>
          <p:cNvPicPr preferRelativeResize="0"/>
          <p:nvPr/>
        </p:nvPicPr>
        <p:blipFill rotWithShape="1">
          <a:blip r:embed="rId7">
            <a:alphaModFix/>
          </a:blip>
          <a:srcRect b="14216" l="0" r="2100" t="13056"/>
          <a:stretch/>
        </p:blipFill>
        <p:spPr>
          <a:xfrm>
            <a:off x="4572000" y="3507779"/>
            <a:ext cx="1635001" cy="132968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2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id:image001.png@01D73149.68BEB020" id="79" name="Google Shape;79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837005" y="3041905"/>
            <a:ext cx="1888803" cy="188880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81" name="Google Shape;81;p2"/>
          <p:cNvPicPr preferRelativeResize="0"/>
          <p:nvPr/>
        </p:nvPicPr>
        <p:blipFill rotWithShape="1">
          <a:blip r:embed="rId9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3"/>
          <p:cNvPicPr preferRelativeResize="0"/>
          <p:nvPr/>
        </p:nvPicPr>
        <p:blipFill rotWithShape="1">
          <a:blip r:embed="rId3">
            <a:alphaModFix/>
          </a:blip>
          <a:srcRect b="-195" l="-43" r="-46" t="25656"/>
          <a:stretch/>
        </p:blipFill>
        <p:spPr>
          <a:xfrm>
            <a:off x="-18454" y="1200151"/>
            <a:ext cx="4657300" cy="4061018"/>
          </a:xfrm>
          <a:prstGeom prst="rect">
            <a:avLst/>
          </a:prstGeom>
          <a:noFill/>
          <a:ln>
            <a:noFill/>
          </a:ln>
          <a:effectLst>
            <a:outerShdw blurRad="254000" rotWithShape="0" dir="16200000" dist="38100">
              <a:srgbClr val="000000">
                <a:alpha val="40000"/>
              </a:srgbClr>
            </a:outerShdw>
          </a:effectLst>
        </p:spPr>
      </p:pic>
      <p:sp>
        <p:nvSpPr>
          <p:cNvPr id="87" name="Google Shape;87;p3"/>
          <p:cNvSpPr txBox="1"/>
          <p:nvPr>
            <p:ph type="title"/>
          </p:nvPr>
        </p:nvSpPr>
        <p:spPr>
          <a:xfrm>
            <a:off x="168026" y="403538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Что такое Фотокатализ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3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"/>
          <p:cNvSpPr txBox="1"/>
          <p:nvPr/>
        </p:nvSpPr>
        <p:spPr>
          <a:xfrm>
            <a:off x="264753" y="1868483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3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3"/>
          <p:cNvSpPr txBox="1"/>
          <p:nvPr/>
        </p:nvSpPr>
        <p:spPr>
          <a:xfrm>
            <a:off x="76200" y="1276350"/>
            <a:ext cx="44196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Приборы TIOKRAFT построены на основе явления фотокатализа- фотохимической реакции, запускаемой катализатором в присутствии ультрафиолетового света мягкого (видимого) спектра.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Термин фотокатализ происходит от греческих слов - photos ("свет") и katalysis ("растворение") и означает разрушение под воздействием света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Фотокатализ — это ускорение химической реакции под действием света в присутствии определённого вещества — фотокатализатора. Внутри фотокаталитического фильтра для очистки воздуха протекает процесс окисления, а в качестве фотокатализатора используют диоксид титана (ТiO2). Во время реакции фотокатализатор не исчезает и не меняется. Диоксид титана при поглощении света образует сильные окислители, которые разрушают загрязнители, попадающие на поверхность покрытия. Для реакции достаточно комнатной температуры. В результате вещества на поверхности разлагаются на безвредные компоненты. Такое  окисление уничтожает все бактерии, вирусы, споры плесени, летучие органические соединения и иную органику, разлагая их на ничтожное количество водяного пара и углекислого газа.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3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53000" y="2800350"/>
            <a:ext cx="3813388" cy="214503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3"/>
          <p:cNvSpPr/>
          <p:nvPr/>
        </p:nvSpPr>
        <p:spPr>
          <a:xfrm>
            <a:off x="4848278" y="1935883"/>
            <a:ext cx="45720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Ссылка на видеоролик: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3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95" name="Google Shape;95;p3"/>
          <p:cNvPicPr preferRelativeResize="0"/>
          <p:nvPr/>
        </p:nvPicPr>
        <p:blipFill rotWithShape="1">
          <a:blip r:embed="rId6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 b="-195" l="-43" r="-46" t="25656"/>
          <a:stretch/>
        </p:blipFill>
        <p:spPr>
          <a:xfrm>
            <a:off x="5029" y="1110062"/>
            <a:ext cx="4657300" cy="4061018"/>
          </a:xfrm>
          <a:prstGeom prst="rect">
            <a:avLst/>
          </a:prstGeom>
          <a:noFill/>
          <a:ln>
            <a:noFill/>
          </a:ln>
          <a:effectLst>
            <a:outerShdw blurRad="254000" rotWithShape="0" dir="16200000" dist="38100">
              <a:srgbClr val="000000">
                <a:alpha val="40000"/>
              </a:srgbClr>
            </a:outerShdw>
          </a:effectLst>
        </p:spPr>
      </p:pic>
      <p:sp>
        <p:nvSpPr>
          <p:cNvPr id="101" name="Google Shape;101;p4"/>
          <p:cNvSpPr txBox="1"/>
          <p:nvPr>
            <p:ph type="title"/>
          </p:nvPr>
        </p:nvSpPr>
        <p:spPr>
          <a:xfrm>
            <a:off x="168026" y="403538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Описание Технологии TIOKRAFT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4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"/>
          <p:cNvSpPr txBox="1"/>
          <p:nvPr/>
        </p:nvSpPr>
        <p:spPr>
          <a:xfrm>
            <a:off x="264753" y="1868483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4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-17175" y="1110050"/>
            <a:ext cx="4657200" cy="41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ПРИНЦИП ДЕЙСТВИЯ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Суть технологии очистки TIOKRAFT состоит в фотокаталитической минерализации предварительно осажденной на нанокристаллическом диоксиде титана микрофлоры и летучих органических соединений под воздействием мягкого УФ облучения диапазона А (315-405 нм)</a:t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В качестве носителя катализатора в приборах TIOKRAFT используется запатентованный элемент круглой или плоской формы из спеченных высокопористых наносфер кварцевого стекла (технология производства защищена международными патентами). Особенностью этого материала является полная инертность, что исключает его разрушение с течением времени под действием фотокатализа. Это обстоятельство позволяет сделать фотокаталитический элемент неограниченного срока действия. Данная технология многократно увеличивает эффективность окисления и степень очистки приборов TIOKRAFT по сравнению с приборами, использующими носители из пористой керамики, решеток алюминия или полупрозрачных полимеров.</a:t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СХЕМА РАБОТЫ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Конструктивно воздухоочиститель, выполненный по технологии TIOKRAFT, состоит из легко продуваемого пористого стеклянного фотокаталитического элемента и источника мягкого УФ-излучения. Движение очищаемого воздуха инициируется встроенным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вентилятором. Воздух во время очистки проходит через пористую стенку стеклянного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фотокаталитического элемента. Вредные загрязнители - бактерии, споры плесени и молекулярные загрязнители воздуха адсорбируются на поверхности фотокаталитического элемента и минерализируются под действием света от источника УФА-излучения.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507683">
            <a:off x="5168288" y="1719165"/>
            <a:ext cx="2966635" cy="395322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/>
        </p:nvSpPr>
        <p:spPr>
          <a:xfrm>
            <a:off x="4857917" y="1868483"/>
            <a:ext cx="7147200" cy="39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Прибор VR100 со снятым внешним корпусом.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spcBef>
                <a:spcPts val="95"/>
              </a:spcBef>
              <a:spcAft>
                <a:spcPts val="0"/>
              </a:spcAft>
              <a:buNone/>
            </a:pPr>
            <a:r>
              <a:rPr b="1" i="0" lang="ru-RU" sz="1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В центре расположен фотокаталитический элемент.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09" name="Google Shape;109;p4"/>
          <p:cNvPicPr preferRelativeResize="0"/>
          <p:nvPr/>
        </p:nvPicPr>
        <p:blipFill rotWithShape="1">
          <a:blip r:embed="rId5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33400" y="723497"/>
            <a:ext cx="10344670" cy="471534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168026" y="403538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Сравнение различных технологий очистки воздуха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5"/>
          <p:cNvSpPr txBox="1"/>
          <p:nvPr/>
        </p:nvSpPr>
        <p:spPr>
          <a:xfrm>
            <a:off x="264753" y="1868483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19" name="Google Shape;11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76600" y="1012875"/>
            <a:ext cx="5943600" cy="414621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"/>
          <p:cNvSpPr/>
          <p:nvPr/>
        </p:nvSpPr>
        <p:spPr>
          <a:xfrm>
            <a:off x="0" y="1012875"/>
            <a:ext cx="3276599" cy="42934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Особенности  технологий очистки на которые стоит обратить внимание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 Угольные фильтры: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накапливают в себе патогенную микрофлору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узкий диапазон эффективности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требуют частой замены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12700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2. Электростатические фильтры: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ограниченная инактивация микроорганизмов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необходимость частого обслуживания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выделение больших концентраций озона в эффективных режимах фильтрации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малоэффективны портив частиц менее 80нм</a:t>
            </a:r>
            <a:b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3. Пассивные НЕРА-фильтры: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прорастание микрофлоры на «чистую» сторону фильтра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необходимость частой замены дорогих НЕРА-фильтров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ограниченный диапазон эффективности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высокая стоимость</a:t>
            </a:r>
            <a:b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4. Активные НЕРА-фильтры: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имеют проблемы пассивных НЕРА-фильтров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используют вредный для человек процесс озонирования</a:t>
            </a:r>
            <a:b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5. Метод плазменной очистки: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неэффективен в борьбе с вирусами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низкий процент очистки за один проход</a:t>
            </a:r>
            <a:b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6. Жесткое УФ-излучение: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эффективно в борьбе с бактериями и вирусами только при очень высокой мощности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выделяет значительное количество ядовитого озона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нельзя использовать в присутствии людей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7. Бактерицидные рециркуляторы: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мощность УФ-излучения недостаточна для эффективной инактивации - патогенной микрофлоры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требовательны к постоянному техническому обслуживанию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устаревшая технология, практически не применяется в мире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22" name="Google Shape;122;p5"/>
          <p:cNvPicPr preferRelativeResize="0"/>
          <p:nvPr/>
        </p:nvPicPr>
        <p:blipFill rotWithShape="1">
          <a:blip r:embed="rId5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хема внутреннеего устройства бактерицидного рециркулятора." id="127" name="Google Shape;12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33500" y="3339712"/>
            <a:ext cx="3781000" cy="134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6"/>
          <p:cNvPicPr preferRelativeResize="0"/>
          <p:nvPr/>
        </p:nvPicPr>
        <p:blipFill rotWithShape="1">
          <a:blip r:embed="rId4">
            <a:alphaModFix/>
          </a:blip>
          <a:srcRect b="-195" l="-43" r="-46" t="25656"/>
          <a:stretch/>
        </p:blipFill>
        <p:spPr>
          <a:xfrm>
            <a:off x="-18454" y="1200151"/>
            <a:ext cx="4657300" cy="4061018"/>
          </a:xfrm>
          <a:prstGeom prst="rect">
            <a:avLst/>
          </a:prstGeom>
          <a:noFill/>
          <a:ln>
            <a:noFill/>
          </a:ln>
          <a:effectLst>
            <a:outerShdw blurRad="254000" rotWithShape="0" dir="16200000" dist="38100">
              <a:srgbClr val="000000">
                <a:alpha val="40000"/>
              </a:srgbClr>
            </a:outerShdw>
          </a:effectLst>
        </p:spPr>
      </p:pic>
      <p:sp>
        <p:nvSpPr>
          <p:cNvPr id="129" name="Google Shape;129;p6"/>
          <p:cNvSpPr txBox="1"/>
          <p:nvPr>
            <p:ph type="title"/>
          </p:nvPr>
        </p:nvSpPr>
        <p:spPr>
          <a:xfrm>
            <a:off x="168026" y="403538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Рынок обеззараживателей в России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6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/>
          <p:nvPr/>
        </p:nvSpPr>
        <p:spPr>
          <a:xfrm>
            <a:off x="264753" y="1868483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6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6"/>
          <p:cNvSpPr txBox="1"/>
          <p:nvPr/>
        </p:nvSpPr>
        <p:spPr>
          <a:xfrm>
            <a:off x="76200" y="1276351"/>
            <a:ext cx="4343400" cy="3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Вспышка короновирусной инфекции породила ажиотажный интерес к средствам </a:t>
            </a: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дезинфекции</a:t>
            </a: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 воздуха.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Сейчас на Российском рынке представлен огромный выбор обеззараживателей. В основном это так называемые бактерицидные обеззараживатели закрытого типа(они же бактерицидные рециркуляторы). Примечательно, что в Европе подобную технологию практически не используют ввиду ее спорной полезности.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В бактерицидных обеззараживателях нагоняемый встроенным вентилятором воздух пролетает мимо ультрафиолетовых ламп, свет от которых, в теории, «сжигает» и дезактивирует примеси. Благодаря закрытому корпусу возможно использование данных приборов в присутствии людей. 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НО: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1) Для снижения выделения ядовитого озона, уменьшения потребления электроэнергии и снижения стоимости продукции - в России производители используют маломощные 15 ватт лампы.</a:t>
            </a:r>
            <a:b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2) Воздух внутри рециркуляторов летит мимо ламп всего несколько секунд и не успевает получить достаточную дозу ультрафиолета для очищения.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3) Сами лампы надо чистить от налета, а воздушные фильтры менять раз в хх часов. Как правило никто этого не делает, что со временем превращает рециркулятор в источник загрязнения.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4) Заявленная на сайтах эффективность бактерицидных  рециркуляторов в 99%  достигается  только в теории, с рядом оговорок. Либо вовсе является исключительно маркетинговым ходом не подтвержденным ничем.</a:t>
            </a:r>
            <a:endParaRPr sz="1050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12155" y="1212253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Вопросительный знак" id="135" name="Google Shape;135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13008" y="4095750"/>
            <a:ext cx="992291" cy="99229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37" name="Google Shape;137;p6"/>
          <p:cNvPicPr preferRelativeResize="0"/>
          <p:nvPr/>
        </p:nvPicPr>
        <p:blipFill rotWithShape="1">
          <a:blip r:embed="rId7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"/>
          <p:cNvSpPr txBox="1"/>
          <p:nvPr>
            <p:ph type="title"/>
          </p:nvPr>
        </p:nvSpPr>
        <p:spPr>
          <a:xfrm>
            <a:off x="381001" y="277018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Медицинская серия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 txBox="1"/>
          <p:nvPr/>
        </p:nvSpPr>
        <p:spPr>
          <a:xfrm>
            <a:off x="1447800" y="3790950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7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5" name="Google Shape;145;p7"/>
          <p:cNvGraphicFramePr/>
          <p:nvPr/>
        </p:nvGraphicFramePr>
        <p:xfrm>
          <a:off x="419100" y="1213914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{3BCF3251-1439-4541-9109-A455F5347244}</a:tableStyleId>
              </a:tblPr>
              <a:tblGrid>
                <a:gridCol w="780975"/>
                <a:gridCol w="1714725"/>
                <a:gridCol w="1278300"/>
                <a:gridCol w="2056575"/>
                <a:gridCol w="1293775"/>
                <a:gridCol w="1371950"/>
              </a:tblGrid>
              <a:tr h="289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№ 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Наименование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М50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(медицинская серия)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М100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(медицинская серия)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М400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(медицинская серия)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М1000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(медицинская серия)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219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Производительность по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очистке воздуха, м3/ч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18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950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228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Рекомендуемая для применения площадь помещения, м2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20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</a:t>
                      </a:r>
                      <a:r>
                        <a:rPr lang="ru-RU" sz="700"/>
                        <a:t>30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50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100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234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Фотокаталитический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фильтр штук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 (в форме пластин)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219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Срок службы фотокаталитического носителя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6575" marL="26575" anchor="ctr"/>
                </a:tc>
              </a:tr>
              <a:tr h="219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Номинальная потребляемая мощность, Вт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72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50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510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331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Конструктивное исполнение (рекомендуемое расположение)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стена/стол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стена/стол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настенный, </a:t>
                      </a:r>
                      <a:r>
                        <a:rPr lang="ru-RU" sz="700" u="none" cap="none" strike="noStrike"/>
                        <a:t>напольный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напольный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107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Размеры ШхГхВ, мм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250х49х555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160х125х565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370х370х980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625х300х1105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208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8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Масса, кг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6.5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7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36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55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</a:tr>
              <a:tr h="443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9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ЦЕНА руб. </a:t>
                      </a:r>
                      <a:r>
                        <a:rPr b="1" lang="ru-RU" sz="900"/>
                        <a:t>без </a:t>
                      </a:r>
                      <a:r>
                        <a:rPr b="1" lang="ru-RU" sz="900" u="none" cap="none" strike="noStrike"/>
                        <a:t>НДС</a:t>
                      </a:r>
                      <a:endParaRPr b="1" sz="9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32 000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 </a:t>
                      </a:r>
                      <a:r>
                        <a:rPr lang="ru-RU" sz="700"/>
                        <a:t>42</a:t>
                      </a:r>
                      <a:r>
                        <a:rPr lang="ru-RU" sz="700" u="none" cap="none" strike="noStrike"/>
                        <a:t> 000 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</a:t>
                      </a:r>
                      <a:r>
                        <a:rPr lang="ru-RU" sz="700"/>
                        <a:t>30</a:t>
                      </a:r>
                      <a:r>
                        <a:rPr lang="ru-RU" sz="700" u="none" cap="none" strike="noStrike"/>
                        <a:t> </a:t>
                      </a:r>
                      <a:r>
                        <a:rPr lang="ru-RU" sz="700"/>
                        <a:t>0</a:t>
                      </a:r>
                      <a:r>
                        <a:rPr lang="ru-RU" sz="700" u="none" cap="none" strike="noStrike"/>
                        <a:t>00 </a:t>
                      </a:r>
                      <a:r>
                        <a:rPr lang="ru-RU" sz="700"/>
                        <a:t>(настенный)</a:t>
                      </a:r>
                      <a:endParaRPr sz="700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155 000 (напольный, на колесах)</a:t>
                      </a:r>
                      <a:r>
                        <a:rPr lang="ru-RU" sz="700" u="none" cap="none" strike="noStrike"/>
                        <a:t> 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360 000</a:t>
                      </a:r>
                      <a:r>
                        <a:rPr lang="ru-RU" sz="700" u="none" cap="none" strike="noStrike"/>
                        <a:t>  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</a:tr>
              <a:tr h="1374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</a:rPr>
                        <a:t>10</a:t>
                      </a:r>
                      <a:endParaRPr/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</a:rPr>
                        <a:t>Внешний вид</a:t>
                      </a:r>
                      <a:endParaRPr/>
                    </a:p>
                  </a:txBody>
                  <a:tcPr marT="0" marB="0" marR="14525" marL="1452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14525" marL="14525"/>
                </a:tc>
              </a:tr>
            </a:tbl>
          </a:graphicData>
        </a:graphic>
      </p:graphicFrame>
      <p:pic>
        <p:nvPicPr>
          <p:cNvPr descr="Обеззараживатель воздуха M50" id="146" name="Google Shape;14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45629" y="4058659"/>
            <a:ext cx="403225" cy="60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4930666" y="4017496"/>
            <a:ext cx="297000" cy="807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62523" y="3845802"/>
            <a:ext cx="885200" cy="1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7"/>
          <p:cNvSpPr txBox="1"/>
          <p:nvPr/>
        </p:nvSpPr>
        <p:spPr>
          <a:xfrm>
            <a:off x="381001" y="591365"/>
            <a:ext cx="7147174" cy="28918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Приборы обладают сертификатом медицинского изделия, но подходят и для обеззараживания офисных пространств.</a:t>
            </a:r>
            <a:br>
              <a:rPr b="1" i="0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Возможна</a:t>
            </a:r>
            <a:r>
              <a:rPr b="1" i="0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поставка приборов без НДС.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8750" y="3953274"/>
            <a:ext cx="642500" cy="817176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7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52" name="Google Shape;152;p7"/>
          <p:cNvPicPr preferRelativeResize="0"/>
          <p:nvPr/>
        </p:nvPicPr>
        <p:blipFill rotWithShape="1">
          <a:blip r:embed="rId7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"/>
          <p:cNvSpPr txBox="1"/>
          <p:nvPr>
            <p:ph type="title"/>
          </p:nvPr>
        </p:nvSpPr>
        <p:spPr>
          <a:xfrm>
            <a:off x="405819" y="281374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Промышленная серия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"/>
          <p:cNvSpPr txBox="1"/>
          <p:nvPr/>
        </p:nvSpPr>
        <p:spPr>
          <a:xfrm>
            <a:off x="428679" y="2135938"/>
            <a:ext cx="3810000" cy="19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095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2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8"/>
          <p:cNvSpPr txBox="1"/>
          <p:nvPr/>
        </p:nvSpPr>
        <p:spPr>
          <a:xfrm>
            <a:off x="264753" y="1868483"/>
            <a:ext cx="3973926" cy="24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8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1" name="Google Shape;161;p8"/>
          <p:cNvGraphicFramePr/>
          <p:nvPr/>
        </p:nvGraphicFramePr>
        <p:xfrm>
          <a:off x="436299" y="1222961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{3BCF3251-1439-4541-9109-A455F5347244}</a:tableStyleId>
              </a:tblPr>
              <a:tblGrid>
                <a:gridCol w="531025"/>
                <a:gridCol w="2009350"/>
                <a:gridCol w="1375600"/>
                <a:gridCol w="1299225"/>
                <a:gridCol w="1299225"/>
                <a:gridCol w="982325"/>
                <a:gridCol w="982325"/>
              </a:tblGrid>
              <a:tr h="122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№ 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Наименование 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VR 600 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VR 1000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VR 1200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VR 1500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VR 2000 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22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Производительность по</a:t>
                      </a:r>
                      <a:r>
                        <a:rPr lang="ru-RU" sz="700"/>
                        <a:t> </a:t>
                      </a:r>
                      <a:r>
                        <a:rPr lang="ru-RU" sz="700" u="none" cap="none" strike="noStrike"/>
                        <a:t>очистке воздуха, м3/ч, до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370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950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750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26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Рекомендуемая для применения площадь помещения, м2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100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200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200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300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400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306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Фотокаталитический фильтр штук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12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15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22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Срок службы фотокаталитического носителя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/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</a:t>
                      </a:r>
                      <a:endParaRPr sz="700" u="none" cap="none" strike="noStrike"/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/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</a:t>
                      </a:r>
                      <a:endParaRPr sz="700" u="none" cap="none" strike="noStrike"/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/>
                    </a:p>
                  </a:txBody>
                  <a:tcPr marT="0" marB="0" marR="26575" marL="26575" anchor="ctr"/>
                </a:tc>
              </a:tr>
              <a:tr h="22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Номинальная потребляемая мощность, Вт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370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510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690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800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342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Конструктивное исполнение </a:t>
                      </a:r>
                      <a:endParaRPr sz="7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(рекомендуемое</a:t>
                      </a:r>
                      <a:r>
                        <a:rPr lang="ru-RU" sz="700"/>
                        <a:t> </a:t>
                      </a:r>
                      <a:r>
                        <a:rPr lang="ru-RU" sz="700" u="none" cap="none" strike="noStrike"/>
                        <a:t>расположение)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напольный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напольно/настенный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напольный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напольный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напольный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22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Размеры ШхГхВ, мм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370х370х980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625х300х1105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555х435х967</a:t>
                      </a:r>
                      <a:br>
                        <a:rPr lang="ru-RU" sz="700" u="none" cap="none" strike="noStrike"/>
                      </a:br>
                      <a:r>
                        <a:rPr lang="ru-RU" sz="700" u="none" cap="none" strike="noStrike"/>
                        <a:t>555х435х967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760х400х1130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760х400х1300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122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8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Масса, кг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43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55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63 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122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9</a:t>
                      </a:r>
                      <a:endParaRPr sz="7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700"/>
                        <a:buFont typeface="Arial"/>
                        <a:buNone/>
                      </a:pPr>
                      <a:r>
                        <a:rPr lang="ru-RU" sz="700" u="none" cap="none" strike="noStrike"/>
                        <a:t>ЦЕНА руб. </a:t>
                      </a:r>
                      <a:r>
                        <a:rPr b="1" lang="ru-RU" sz="900" u="none" cap="none" strike="noStrike"/>
                        <a:t>с НДС</a:t>
                      </a:r>
                      <a:endParaRPr b="1" sz="9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215</a:t>
                      </a:r>
                      <a:r>
                        <a:rPr lang="ru-RU" sz="700" u="none" cap="none" strike="noStrike"/>
                        <a:t> 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</a:t>
                      </a:r>
                      <a:r>
                        <a:rPr lang="ru-RU" sz="700"/>
                        <a:t>58 </a:t>
                      </a:r>
                      <a:r>
                        <a:rPr lang="ru-RU" sz="700" u="none" cap="none" strike="noStrike"/>
                        <a:t>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</a:t>
                      </a:r>
                      <a:r>
                        <a:rPr lang="ru-RU" sz="700"/>
                        <a:t>94</a:t>
                      </a:r>
                      <a:r>
                        <a:rPr lang="ru-RU" sz="700" u="none" cap="none" strike="noStrike"/>
                        <a:t>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508</a:t>
                      </a:r>
                      <a:r>
                        <a:rPr lang="ru-RU" sz="700" u="none" cap="none" strike="noStrike"/>
                        <a:t> 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602</a:t>
                      </a:r>
                      <a:r>
                        <a:rPr lang="ru-RU" sz="700" u="none" cap="none" strike="noStrike"/>
                        <a:t> 000</a:t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  <a:tr h="1675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</a:rPr>
                        <a:t>10</a:t>
                      </a:r>
                      <a:endParaRPr/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</a:rPr>
                        <a:t>Внешний вид</a:t>
                      </a:r>
                      <a:endParaRPr/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0" marB="0" marR="20300" marL="20300" anchor="ctr"/>
                </a:tc>
              </a:tr>
            </a:tbl>
          </a:graphicData>
        </a:graphic>
      </p:graphicFrame>
      <p:pic>
        <p:nvPicPr>
          <p:cNvPr id="162" name="Google Shape;16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95409" y="3558242"/>
            <a:ext cx="883997" cy="1329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9600" y="3613686"/>
            <a:ext cx="990600" cy="1244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91200" y="3572721"/>
            <a:ext cx="883996" cy="132599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8"/>
          <p:cNvSpPr/>
          <p:nvPr/>
        </p:nvSpPr>
        <p:spPr>
          <a:xfrm>
            <a:off x="318783" y="577655"/>
            <a:ext cx="355225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Приборы подходящие для обеззараживания больших пространств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8"/>
          <p:cNvSpPr txBox="1"/>
          <p:nvPr/>
        </p:nvSpPr>
        <p:spPr>
          <a:xfrm>
            <a:off x="7821904" y="55459"/>
            <a:ext cx="121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67" name="Google Shape;167;p8"/>
          <p:cNvPicPr preferRelativeResize="0"/>
          <p:nvPr/>
        </p:nvPicPr>
        <p:blipFill rotWithShape="1">
          <a:blip r:embed="rId6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9"/>
          <p:cNvSpPr txBox="1"/>
          <p:nvPr/>
        </p:nvSpPr>
        <p:spPr>
          <a:xfrm>
            <a:off x="7821904" y="55459"/>
            <a:ext cx="121920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СОВРЕМЕННЫЕ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ТЕХНОЛОГИИ</a:t>
            </a:r>
            <a:endParaRPr/>
          </a:p>
        </p:txBody>
      </p:sp>
      <p:pic>
        <p:nvPicPr>
          <p:cNvPr descr="C:\Users\Пользователь\Desktop\буклет листовка\БИЗНЕС-МОДЕЛЬ\logo-fixed@2x.png" id="173" name="Google Shape;173;p9"/>
          <p:cNvPicPr preferRelativeResize="0"/>
          <p:nvPr/>
        </p:nvPicPr>
        <p:blipFill rotWithShape="1">
          <a:blip r:embed="rId3">
            <a:alphaModFix/>
          </a:blip>
          <a:srcRect b="0" l="0" r="84457" t="0"/>
          <a:stretch/>
        </p:blipFill>
        <p:spPr>
          <a:xfrm>
            <a:off x="7685766" y="72340"/>
            <a:ext cx="307057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9"/>
          <p:cNvSpPr txBox="1"/>
          <p:nvPr>
            <p:ph type="title"/>
          </p:nvPr>
        </p:nvSpPr>
        <p:spPr>
          <a:xfrm>
            <a:off x="388620" y="282522"/>
            <a:ext cx="7147174" cy="319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Бытовая серия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/>
          <p:nvPr/>
        </p:nvSpPr>
        <p:spPr>
          <a:xfrm flipH="1" rot="10800000">
            <a:off x="5899855" y="2012353"/>
            <a:ext cx="185136" cy="45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6" name="Google Shape;176;p9"/>
          <p:cNvGraphicFramePr/>
          <p:nvPr/>
        </p:nvGraphicFramePr>
        <p:xfrm>
          <a:off x="388625" y="1209278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{3BCF3251-1439-4541-9109-A455F5347244}</a:tableStyleId>
              </a:tblPr>
              <a:tblGrid>
                <a:gridCol w="525775"/>
                <a:gridCol w="2440050"/>
                <a:gridCol w="2743200"/>
                <a:gridCol w="2821050"/>
              </a:tblGrid>
              <a:tr h="125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№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Наименование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VL 20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VL 40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9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1.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Производительность по очистке воздуха, м3/ч, не менее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15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30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9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Рекомендуемая для применения площадь помещения, м2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25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до 35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35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3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Фотокаталитический фильтр в форме пластин штук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 (в форме пластин)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 (в форме пластин)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261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Срок службы фотокаталитического носителя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не ограничен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9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Номинальная потребляемая мощность, Вт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72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144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9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6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Конструктивное исполнение (рекомендуемое расположение)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настенно/настольное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настенно</a:t>
                      </a:r>
                      <a:r>
                        <a:rPr lang="ru-RU" sz="700"/>
                        <a:t>е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289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7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Размеры (без настольного крепления) ШхГхВ, мм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250х49х520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220х75х900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41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8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Масса, кг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5.6 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12/15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41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9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700"/>
                        <a:buFont typeface="Arial"/>
                        <a:buNone/>
                      </a:pPr>
                      <a:r>
                        <a:rPr lang="ru-RU" sz="700" u="none" cap="none" strike="noStrike"/>
                        <a:t>ЦЕНА руб. </a:t>
                      </a:r>
                      <a:r>
                        <a:rPr b="1" lang="ru-RU" sz="900"/>
                        <a:t>с</a:t>
                      </a:r>
                      <a:r>
                        <a:rPr b="1" lang="ru-RU" sz="900" u="none" cap="none" strike="noStrike"/>
                        <a:t> НДС</a:t>
                      </a:r>
                      <a:endParaRPr b="1" sz="9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/>
                        <a:t>45 000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/>
                        <a:t>66</a:t>
                      </a:r>
                      <a:r>
                        <a:rPr lang="ru-RU" sz="700" u="none" cap="none" strike="noStrike"/>
                        <a:t> 000</a:t>
                      </a:r>
                      <a:endParaRPr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575" marL="26575" anchor="ctr"/>
                </a:tc>
              </a:tr>
              <a:tr h="1767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/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ru-RU" sz="7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Внешний вид</a:t>
                      </a:r>
                      <a:endParaRPr/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0300" marL="2030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0300" marL="20300" anchor="ctr"/>
                </a:tc>
              </a:tr>
            </a:tbl>
          </a:graphicData>
        </a:graphic>
      </p:graphicFrame>
      <p:pic>
        <p:nvPicPr>
          <p:cNvPr id="177" name="Google Shape;177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9600" y="3833547"/>
            <a:ext cx="607707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7025" y="3559077"/>
            <a:ext cx="790982" cy="118887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9"/>
          <p:cNvSpPr txBox="1"/>
          <p:nvPr/>
        </p:nvSpPr>
        <p:spPr>
          <a:xfrm>
            <a:off x="388620" y="587049"/>
            <a:ext cx="7147174" cy="15068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205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9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Приборы подходящие для обеззараживания небольших помещений.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2019-11-21T13:12:31Z</dcterms:created>
  <dc:creator>zarubin-dv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2019-04-17T00:00:00Z</vt:filetime>
  </property>
  <property fmtid="{D5CDD505-2E9C-101B-9397-08002B2CF9AE}" pid="3" name="LastSaved">
    <vt:filetime>2019-11-21T00:00:00Z</vt:filetime>
  </property>
</Properties>
</file>