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" r:id="rId7"/>
    <p:sldId id="259" r:id="rId8"/>
    <p:sldId id="260" r:id="rId9"/>
    <p:sldId id="261" r:id="rId10"/>
    <p:sldId id="265" r:id="rId11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DFE1E1"/>
    <a:srgbClr val="DFCD21"/>
    <a:srgbClr val="D1D3D3"/>
    <a:srgbClr val="DFD521"/>
    <a:srgbClr val="473F37"/>
    <a:srgbClr val="46382B"/>
    <a:srgbClr val="E8E8E8"/>
    <a:srgbClr val="DEDEDE"/>
    <a:srgbClr val="63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00" autoAdjust="0"/>
    <p:restoredTop sz="97834" autoAdjust="0"/>
  </p:normalViewPr>
  <p:slideViewPr>
    <p:cSldViewPr>
      <p:cViewPr varScale="1">
        <p:scale>
          <a:sx n="78" d="100"/>
          <a:sy n="78" d="100"/>
        </p:scale>
        <p:origin x="3714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>
              <a:defRPr sz="1200"/>
            </a:lvl1pPr>
          </a:lstStyle>
          <a:p>
            <a:fld id="{7492D35E-42F5-4E34-83E9-B745127C79FF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>
              <a:defRPr sz="1200"/>
            </a:lvl1pPr>
          </a:lstStyle>
          <a:p>
            <a:fld id="{96B80BED-6C7F-445F-AA22-0142F9E3E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2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>
              <a:defRPr sz="1200"/>
            </a:lvl1pPr>
          </a:lstStyle>
          <a:p>
            <a:fld id="{24D2A659-ECFD-41A9-87FE-3E4A6BFC1D89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6125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56" tIns="45628" rIns="91256" bIns="456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>
              <a:defRPr sz="1200"/>
            </a:lvl1pPr>
          </a:lstStyle>
          <a:p>
            <a:fld id="{6DBCEE0E-B16C-4E3D-8394-337549DAE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5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EE0E-B16C-4E3D-8394-337549DAE89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3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4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0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7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6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0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2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7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35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3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9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85ADDD97-0862-4569-AE03-3079880FD21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7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6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5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30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2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61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92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8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1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34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8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3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5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31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1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26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98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1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1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9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03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59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44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4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6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5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3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9D74-7C1D-4A0F-801B-51EED67269C8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5423-F4F9-492B-ABD3-FFC3688E7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-5499992" y="689642"/>
            <a:ext cx="5260593" cy="530597"/>
          </a:xfrm>
          <a:prstGeom prst="rect">
            <a:avLst/>
          </a:prstGeom>
          <a:solidFill>
            <a:srgbClr val="463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59B9-AD1C-46B0-BCE7-D00D1F482E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395708" y="1064568"/>
            <a:ext cx="5406131" cy="63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35487" y="159045"/>
            <a:ext cx="1624402" cy="530597"/>
            <a:chOff x="135487" y="159045"/>
            <a:chExt cx="1624402" cy="530597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135487" y="159045"/>
              <a:ext cx="1312314" cy="530597"/>
            </a:xfrm>
            <a:prstGeom prst="rect">
              <a:avLst/>
            </a:prstGeom>
            <a:solidFill>
              <a:srgbClr val="B5C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/>
            <p:cNvSpPr/>
            <p:nvPr userDrawn="1"/>
          </p:nvSpPr>
          <p:spPr>
            <a:xfrm>
              <a:off x="1447378" y="159045"/>
              <a:ext cx="312511" cy="530597"/>
            </a:xfrm>
            <a:prstGeom prst="rtTriangle">
              <a:avLst/>
            </a:prstGeom>
            <a:solidFill>
              <a:srgbClr val="BE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74423" y="180477"/>
            <a:ext cx="15385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0" dirty="0" smtClean="0">
                <a:solidFill>
                  <a:srgbClr val="261D00"/>
                </a:solidFill>
                <a:latin typeface="Franklin Gothic Medium Cond" pitchFamily="34" charset="0"/>
              </a:rPr>
              <a:t>И</a:t>
            </a:r>
            <a:r>
              <a:rPr lang="ru-RU" sz="1200" b="0" dirty="0" smtClean="0">
                <a:solidFill>
                  <a:srgbClr val="261D00"/>
                </a:solidFill>
                <a:latin typeface="Franklin Gothic Medium Cond" pitchFamily="34" charset="0"/>
              </a:rPr>
              <a:t>нвестиционный</a:t>
            </a:r>
            <a:r>
              <a:rPr lang="ru-RU" sz="1200" baseline="0" dirty="0" smtClean="0">
                <a:solidFill>
                  <a:srgbClr val="261D00"/>
                </a:solidFill>
                <a:latin typeface="Franklin Gothic Medium Cond" pitchFamily="34" charset="0"/>
              </a:rPr>
              <a:t> проект</a:t>
            </a:r>
            <a:endParaRPr lang="ru-RU" sz="1200" dirty="0">
              <a:solidFill>
                <a:srgbClr val="261D00"/>
              </a:solidFill>
              <a:latin typeface="Franklin Gothic Medium Cond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09520" y="8769424"/>
            <a:ext cx="6570673" cy="324000"/>
          </a:xfrm>
          <a:prstGeom prst="rect">
            <a:avLst/>
          </a:prstGeom>
          <a:solidFill>
            <a:srgbClr val="463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954" y="9475902"/>
            <a:ext cx="432116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</a:rPr>
              <a:t>Реконструкция </a:t>
            </a:r>
            <a:r>
              <a:rPr lang="ru-RU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</a:rPr>
              <a:t>Красносулинского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</a:rPr>
              <a:t> металлургического завода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 rot="10800000">
            <a:off x="5801455" y="9448800"/>
            <a:ext cx="915683" cy="326354"/>
            <a:chOff x="4296711" y="6690216"/>
            <a:chExt cx="1624402" cy="629857"/>
          </a:xfrm>
          <a:solidFill>
            <a:srgbClr val="BED43E"/>
          </a:solidFill>
        </p:grpSpPr>
        <p:sp>
          <p:nvSpPr>
            <p:cNvPr id="15" name="Прямоугольник 14"/>
            <p:cNvSpPr/>
            <p:nvPr userDrawn="1"/>
          </p:nvSpPr>
          <p:spPr>
            <a:xfrm>
              <a:off x="4296711" y="6690216"/>
              <a:ext cx="1312314" cy="629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 userDrawn="1"/>
          </p:nvSpPr>
          <p:spPr>
            <a:xfrm>
              <a:off x="5608602" y="6690216"/>
              <a:ext cx="312511" cy="6298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 rot="10800000">
            <a:off x="8385736" y="5157111"/>
            <a:ext cx="1828655" cy="530597"/>
            <a:chOff x="5310659" y="2674580"/>
            <a:chExt cx="1828655" cy="530597"/>
          </a:xfrm>
          <a:solidFill>
            <a:srgbClr val="BED43E"/>
          </a:solidFill>
        </p:grpSpPr>
        <p:sp>
          <p:nvSpPr>
            <p:cNvPr id="18" name="Прямоугольник 17"/>
            <p:cNvSpPr/>
            <p:nvPr userDrawn="1"/>
          </p:nvSpPr>
          <p:spPr>
            <a:xfrm>
              <a:off x="5310659" y="2674581"/>
              <a:ext cx="1516080" cy="5305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 userDrawn="1"/>
          </p:nvSpPr>
          <p:spPr>
            <a:xfrm>
              <a:off x="6826803" y="2674580"/>
              <a:ext cx="312511" cy="5305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0165970" y="2022049"/>
            <a:ext cx="15385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Franklin Gothic Demi Cond" pitchFamily="34" charset="0"/>
              </a:rPr>
              <a:t>И</a:t>
            </a:r>
            <a:r>
              <a:rPr lang="ru-RU" sz="1200" b="0" dirty="0" smtClean="0">
                <a:solidFill>
                  <a:schemeClr val="tx1"/>
                </a:solidFill>
                <a:latin typeface="Franklin Gothic Demi Cond" pitchFamily="34" charset="0"/>
              </a:rPr>
              <a:t>нвестиционный</a:t>
            </a:r>
            <a:r>
              <a:rPr lang="ru-RU" sz="1200" b="0" baseline="0" dirty="0" smtClean="0">
                <a:solidFill>
                  <a:schemeClr val="tx1"/>
                </a:solidFill>
                <a:latin typeface="Franklin Gothic Demi Cond" pitchFamily="34" charset="0"/>
              </a:rPr>
              <a:t> проект </a:t>
            </a:r>
            <a:r>
              <a:rPr lang="en-US" sz="1200" b="0" baseline="0" dirty="0" smtClean="0">
                <a:solidFill>
                  <a:schemeClr val="tx1"/>
                </a:solidFill>
                <a:latin typeface="Franklin Gothic Demi Cond" pitchFamily="34" charset="0"/>
              </a:rPr>
              <a:t>|</a:t>
            </a:r>
            <a:r>
              <a:rPr lang="ru-RU" sz="1200" b="0" baseline="0" dirty="0" smtClean="0">
                <a:solidFill>
                  <a:schemeClr val="tx1"/>
                </a:solidFill>
                <a:latin typeface="Franklin Gothic Demi Cond" pitchFamily="34" charset="0"/>
              </a:rPr>
              <a:t> </a:t>
            </a:r>
            <a:r>
              <a:rPr lang="ru-RU" sz="1300" b="0" baseline="0" dirty="0" smtClean="0">
                <a:solidFill>
                  <a:schemeClr val="tx1"/>
                </a:solidFill>
                <a:latin typeface="Franklin Gothic Demi Cond" pitchFamily="34" charset="0"/>
              </a:rPr>
              <a:t>Р</a:t>
            </a:r>
            <a:r>
              <a:rPr lang="ru-RU" sz="1200" b="0" baseline="0" dirty="0" smtClean="0">
                <a:solidFill>
                  <a:schemeClr val="tx1"/>
                </a:solidFill>
                <a:latin typeface="Franklin Gothic Demi Cond" pitchFamily="34" charset="0"/>
              </a:rPr>
              <a:t>езюме</a:t>
            </a:r>
            <a:endParaRPr lang="ru-RU" sz="1200" b="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7390548" y="3440832"/>
            <a:ext cx="5406131" cy="530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10800000">
            <a:off x="8331926" y="6094809"/>
            <a:ext cx="1828655" cy="530597"/>
            <a:chOff x="5310659" y="2674580"/>
            <a:chExt cx="1828655" cy="530597"/>
          </a:xfrm>
          <a:solidFill>
            <a:srgbClr val="BED43E"/>
          </a:solidFill>
        </p:grpSpPr>
        <p:sp>
          <p:nvSpPr>
            <p:cNvPr id="28" name="Прямоугольник 27"/>
            <p:cNvSpPr/>
            <p:nvPr userDrawn="1"/>
          </p:nvSpPr>
          <p:spPr>
            <a:xfrm>
              <a:off x="5310659" y="2674581"/>
              <a:ext cx="1516080" cy="5305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ый треугольник 28"/>
            <p:cNvSpPr/>
            <p:nvPr userDrawn="1"/>
          </p:nvSpPr>
          <p:spPr>
            <a:xfrm>
              <a:off x="6826803" y="2674580"/>
              <a:ext cx="312511" cy="5305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" name="Прямая соединительная линия 2"/>
          <p:cNvCxnSpPr>
            <a:stCxn id="10" idx="4"/>
          </p:cNvCxnSpPr>
          <p:nvPr userDrawn="1"/>
        </p:nvCxnSpPr>
        <p:spPr>
          <a:xfrm>
            <a:off x="1759889" y="689642"/>
            <a:ext cx="4693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 userDrawn="1"/>
        </p:nvGrpSpPr>
        <p:grpSpPr>
          <a:xfrm>
            <a:off x="7390548" y="3341572"/>
            <a:ext cx="1624402" cy="629857"/>
            <a:chOff x="135487" y="159045"/>
            <a:chExt cx="1624402" cy="629857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35487" y="159045"/>
              <a:ext cx="1312314" cy="629857"/>
            </a:xfrm>
            <a:prstGeom prst="rect">
              <a:avLst/>
            </a:prstGeom>
            <a:solidFill>
              <a:srgbClr val="E0C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/>
            <p:cNvSpPr/>
            <p:nvPr userDrawn="1"/>
          </p:nvSpPr>
          <p:spPr>
            <a:xfrm>
              <a:off x="1447378" y="159045"/>
              <a:ext cx="312511" cy="629857"/>
            </a:xfrm>
            <a:prstGeom prst="rtTriangle">
              <a:avLst/>
            </a:prstGeom>
            <a:solidFill>
              <a:srgbClr val="E0C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18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рапеция 6"/>
          <p:cNvSpPr/>
          <p:nvPr userDrawn="1"/>
        </p:nvSpPr>
        <p:spPr>
          <a:xfrm>
            <a:off x="3284984" y="9762683"/>
            <a:ext cx="5400600" cy="343525"/>
          </a:xfrm>
          <a:prstGeom prst="trapezoid">
            <a:avLst>
              <a:gd name="adj" fmla="val 21673"/>
            </a:avLst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-3123728" y="-951656"/>
            <a:ext cx="8352928" cy="6077709"/>
            <a:chOff x="-3123728" y="-807641"/>
            <a:chExt cx="8352928" cy="6077709"/>
          </a:xfrm>
        </p:grpSpPr>
        <p:sp>
          <p:nvSpPr>
            <p:cNvPr id="9" name="Трапеция 8"/>
            <p:cNvSpPr/>
            <p:nvPr/>
          </p:nvSpPr>
          <p:spPr>
            <a:xfrm rot="10800000">
              <a:off x="-2752922" y="-807641"/>
              <a:ext cx="7982122" cy="1811687"/>
            </a:xfrm>
            <a:prstGeom prst="trapezoid">
              <a:avLst/>
            </a:prstGeom>
            <a:blipFill dpi="0" rotWithShape="0">
              <a:blip r:embed="rId1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3123728" y="4592960"/>
              <a:ext cx="181177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CEC8A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Р</a:t>
              </a:r>
              <a:r>
                <a:rPr lang="ru-RU" sz="1200" b="1" dirty="0" smtClean="0">
                  <a:solidFill>
                    <a:srgbClr val="CEC8A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езюме инвестиционного проекта</a:t>
              </a:r>
              <a:endParaRPr lang="en-US" sz="1200" b="1" dirty="0">
                <a:solidFill>
                  <a:srgbClr val="CEC8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rot="10800000">
              <a:off x="-997342" y="-25636"/>
              <a:ext cx="6026541" cy="990833"/>
            </a:xfrm>
            <a:prstGeom prst="trapezoid">
              <a:avLst/>
            </a:prstGeom>
            <a:blipFill dpi="0" rotWithShape="0">
              <a:blip r:embed="rId1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54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2D7F-9C88-4529-9912-59553CDD614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86F2-1696-4073-9CFF-0FEAEF552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0800000">
            <a:off x="1484784" y="-159567"/>
            <a:ext cx="6026541" cy="990833"/>
          </a:xfrm>
          <a:prstGeom prst="trapezoid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 userDrawn="1"/>
        </p:nvSpPr>
        <p:spPr>
          <a:xfrm>
            <a:off x="-3230462" y="9794051"/>
            <a:ext cx="8280921" cy="343525"/>
          </a:xfrm>
          <a:prstGeom prst="trapezoid">
            <a:avLst>
              <a:gd name="adj" fmla="val 31781"/>
            </a:avLst>
          </a:prstGeom>
          <a:solidFill>
            <a:srgbClr val="6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1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77137" y="9130308"/>
            <a:ext cx="381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accent3">
                    <a:lumMod val="50000"/>
                  </a:schemeClr>
                </a:solidFill>
              </a:rPr>
              <a:t>Москва</a:t>
            </a:r>
            <a:endParaRPr lang="ru-RU" sz="1400" b="1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urnace lomo sty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143" y="3080792"/>
            <a:ext cx="1728191" cy="1152128"/>
          </a:xfrm>
          <a:prstGeom prst="rect">
            <a:avLst/>
          </a:prstGeom>
        </p:spPr>
      </p:pic>
      <p:pic>
        <p:nvPicPr>
          <p:cNvPr id="9" name="Рисунок 8" descr="IMG_1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4542" y="3080792"/>
            <a:ext cx="1728193" cy="1152128"/>
          </a:xfrm>
          <a:prstGeom prst="rect">
            <a:avLst/>
          </a:prstGeom>
        </p:spPr>
      </p:pic>
      <p:pic>
        <p:nvPicPr>
          <p:cNvPr id="10" name="Рисунок 9" descr="IMG_1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4343" y="3080792"/>
            <a:ext cx="1728191" cy="1152128"/>
          </a:xfrm>
          <a:prstGeom prst="rect">
            <a:avLst/>
          </a:prstGeom>
        </p:spPr>
      </p:pic>
      <p:pic>
        <p:nvPicPr>
          <p:cNvPr id="12" name="Рисунок 11" descr="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4741" y="3080792"/>
            <a:ext cx="768635" cy="1152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143" y="5025008"/>
            <a:ext cx="6169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</a:rPr>
              <a:t>ООО «Ю</a:t>
            </a:r>
            <a:r>
              <a:rPr lang="ru-RU" sz="2800" b="1" cap="all" dirty="0" smtClean="0">
                <a:solidFill>
                  <a:srgbClr val="4F6228"/>
                </a:solidFill>
              </a:rPr>
              <a:t>жСт</a:t>
            </a:r>
            <a: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</a:rPr>
              <a:t>аль»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accent3">
                    <a:lumMod val="50000"/>
                  </a:schemeClr>
                </a:solidFill>
              </a:rPr>
              <a:t>металлургический завод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accent3">
                    <a:lumMod val="50000"/>
                  </a:schemeClr>
                </a:solidFill>
              </a:rPr>
              <a:t>г. красный сулин</a:t>
            </a:r>
            <a:endParaRPr lang="ru-RU" sz="1600" b="1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0472"/>
            <a:ext cx="611560" cy="94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8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08720" y="-64945"/>
            <a:ext cx="5949280" cy="1024361"/>
            <a:chOff x="908720" y="-64945"/>
            <a:chExt cx="5949280" cy="1024361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840" y="0"/>
              <a:ext cx="4869160" cy="939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араллелограмм 9"/>
            <p:cNvSpPr/>
            <p:nvPr/>
          </p:nvSpPr>
          <p:spPr>
            <a:xfrm>
              <a:off x="908720" y="-64945"/>
              <a:ext cx="1296144" cy="102436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0784" y="726419"/>
            <a:ext cx="6338984" cy="461665"/>
            <a:chOff x="571524" y="957014"/>
            <a:chExt cx="6338984" cy="4616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1524" y="957014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4F6228"/>
                  </a:solidFill>
                  <a:latin typeface="Franklin Gothic Demi Cond" pitchFamily="34" charset="0"/>
                </a:rPr>
                <a:t>0</a:t>
              </a:r>
              <a:r>
                <a:rPr lang="ru-RU" sz="2400" dirty="0" smtClean="0">
                  <a:solidFill>
                    <a:srgbClr val="4F6228"/>
                  </a:solidFill>
                  <a:latin typeface="Franklin Gothic Demi Cond" pitchFamily="34" charset="0"/>
                </a:rPr>
                <a:t>2.</a:t>
              </a:r>
              <a:endParaRPr lang="en-US" sz="2400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7336" y="1026017"/>
              <a:ext cx="5883172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22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О</a:t>
              </a:r>
              <a:r>
                <a:rPr lang="ru-RU" sz="20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писание проекта</a:t>
              </a:r>
              <a:endParaRPr lang="ru-RU" sz="2000" cap="small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42737"/>
              </p:ext>
            </p:extLst>
          </p:nvPr>
        </p:nvGraphicFramePr>
        <p:xfrm>
          <a:off x="209792" y="1209816"/>
          <a:ext cx="6484715" cy="607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4907375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r>
                        <a:rPr lang="ru-RU" sz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и</a:t>
                      </a:r>
                      <a:endParaRPr lang="ru-RU" sz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E75707"/>
                        </a:buClr>
                        <a:buFont typeface="Wingdings" pitchFamily="2" charset="2"/>
                        <a:buNone/>
                      </a:pPr>
                      <a:r>
                        <a:rPr lang="ru-RU" sz="1150" b="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Arial" pitchFamily="34" charset="0"/>
                        </a:rPr>
                        <a:t>Наименование проекта</a:t>
                      </a:r>
                      <a:endParaRPr lang="en-US" sz="1150" b="0" baseline="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88889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D78834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alt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itchFamily="18" charset="0"/>
                          <a:cs typeface="Arial" pitchFamily="34" charset="0"/>
                        </a:rPr>
                        <a:t>Комплексная реконструкция металлургического производства ООО «</a:t>
                      </a:r>
                      <a:r>
                        <a:rPr kumimoji="0" lang="ru-RU" altLang="ru-RU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itchFamily="18" charset="0"/>
                          <a:cs typeface="Arial" pitchFamily="34" charset="0"/>
                        </a:rPr>
                        <a:t>ЮжСталь</a:t>
                      </a:r>
                      <a:r>
                        <a:rPr kumimoji="0" lang="ru-RU" alt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itchFamily="18" charset="0"/>
                          <a:cs typeface="Arial" pitchFamily="34" charset="0"/>
                        </a:rPr>
                        <a:t>» </a:t>
                      </a:r>
                      <a:endParaRPr kumimoji="0" lang="ru-RU" alt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Franklin Gothic Medium Cond" panose="020B060603040202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rgbClr val="009035"/>
                        </a:buClr>
                        <a:buFont typeface="Webdings" pitchFamily="18" charset="2"/>
                        <a:buNone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Основные цели и задачи</a:t>
                      </a:r>
                      <a:r>
                        <a:rPr lang="ru-RU" sz="115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проекта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buClr>
                          <a:srgbClr val="769A3A"/>
                        </a:buClr>
                        <a:buFont typeface="Wingdings 3" pitchFamily="18" charset="2"/>
                        <a:buNone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Реализация проекта направлена на создание современного сталеплавильного комплекса по выпуску высококачественной металлопродукции с применением технологий высшего технического уровня.</a:t>
                      </a:r>
                    </a:p>
                    <a:p>
                      <a:pPr marL="268288" indent="-176213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769A3A"/>
                        </a:buClr>
                        <a:buFont typeface="Wingdings 3" pitchFamily="18" charset="2"/>
                        <a:buNone/>
                      </a:pPr>
                      <a:r>
                        <a:rPr lang="ru-RU" sz="1100" b="0" u="sng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Основные задачи проекта</a:t>
                      </a: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:</a:t>
                      </a:r>
                    </a:p>
                    <a:p>
                      <a:pPr marL="268288" indent="-176213" algn="just">
                        <a:lnSpc>
                          <a:spcPts val="12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Проведение работ по реконструкции и модернизации производства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ООО «</a:t>
                      </a:r>
                      <a:r>
                        <a:rPr lang="ru-RU" sz="1100" b="0" baseline="0" dirty="0" err="1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ЮжСталь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».</a:t>
                      </a: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 </a:t>
                      </a:r>
                    </a:p>
                    <a:p>
                      <a:pPr marL="268288" indent="-176213" algn="just">
                        <a:lnSpc>
                          <a:spcPts val="12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Ввод в эксплуатацию сталеплавильного комплекса.</a:t>
                      </a:r>
                    </a:p>
                    <a:p>
                      <a:pPr marL="268288" indent="-176213" algn="just">
                        <a:lnSpc>
                          <a:spcPts val="12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Выход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на проектную мощность (производство 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Demi Cond" pitchFamily="34" charset="0"/>
                        </a:rPr>
                        <a:t>720 тысяч тонн 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в год </a:t>
                      </a:r>
                      <a:r>
                        <a:rPr lang="ru-RU" sz="1100" b="0" baseline="0" dirty="0" err="1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непрерывнолитой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стальной заготовки).</a:t>
                      </a:r>
                    </a:p>
                    <a:p>
                      <a:pPr marL="92075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FD400"/>
                        </a:buClr>
                        <a:buSzTx/>
                        <a:buFont typeface="Franklin Gothic Medium Cond" panose="020B0606030402020204" pitchFamily="34" charset="0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После проведения реконструкции предприятие сможет повысить свой конкурентный потенциал за счет дальнейшего развития производства и перехода к выпуску продуктов с высокой добавленной стоимостью.</a:t>
                      </a: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969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Место реализации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ЮФО,</a:t>
                      </a:r>
                      <a:r>
                        <a:rPr lang="ru-RU" sz="115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Ростовская область, </a:t>
                      </a:r>
                      <a:r>
                        <a:rPr lang="ru-RU" sz="1150" b="0" baseline="0" dirty="0" err="1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г.Красный</a:t>
                      </a:r>
                      <a:r>
                        <a:rPr lang="ru-RU" sz="115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Сулин</a:t>
                      </a:r>
                      <a:endParaRPr lang="ru-RU" sz="1150" b="0" dirty="0" smtClean="0">
                        <a:solidFill>
                          <a:srgbClr val="4F6228"/>
                        </a:solidFill>
                        <a:latin typeface="Franklin Gothic Medium Cond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Предпосылки для успешной реализации проекта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176213" algn="just">
                        <a:lnSpc>
                          <a:spcPts val="1200"/>
                        </a:lnSpc>
                        <a:spcBef>
                          <a:spcPts val="200"/>
                        </a:spcBef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Выгодное экономико-географическое положение предприятия.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</a:t>
                      </a:r>
                      <a:endParaRPr lang="ru-RU" sz="1100" b="0" dirty="0" smtClean="0">
                        <a:solidFill>
                          <a:srgbClr val="4F6228"/>
                        </a:solidFill>
                        <a:latin typeface="Franklin Gothic Medium Cond" pitchFamily="34" charset="0"/>
                      </a:endParaRPr>
                    </a:p>
                    <a:p>
                      <a:pPr marL="268288" indent="-176213" algn="just">
                        <a:lnSpc>
                          <a:spcPts val="1200"/>
                        </a:lnSpc>
                        <a:spcBef>
                          <a:spcPts val="200"/>
                        </a:spcBef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Хороший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сырьевой потенциал  региона для обеспечения производства ломом черных металлов в нужном объеме</a:t>
                      </a:r>
                      <a:r>
                        <a:rPr lang="en-US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.</a:t>
                      </a:r>
                      <a:endParaRPr lang="ru-RU" sz="1100" b="0" baseline="0" dirty="0" smtClean="0">
                        <a:solidFill>
                          <a:srgbClr val="4F6228"/>
                        </a:solidFill>
                        <a:latin typeface="Franklin Gothic Medium Cond" pitchFamily="34" charset="0"/>
                      </a:endParaRPr>
                    </a:p>
                    <a:p>
                      <a:pPr marL="268288" indent="-176213" algn="just">
                        <a:lnSpc>
                          <a:spcPts val="1200"/>
                        </a:lnSpc>
                        <a:spcBef>
                          <a:spcPts val="200"/>
                        </a:spcBef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Устойчивый спрос на мировом рынке стальной литой  заготовки</a:t>
                      </a:r>
                      <a:r>
                        <a:rPr lang="en-US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.</a:t>
                      </a:r>
                      <a:endParaRPr lang="ru-RU" sz="1100" b="0" dirty="0" smtClean="0">
                        <a:solidFill>
                          <a:srgbClr val="4F6228"/>
                        </a:solidFill>
                        <a:latin typeface="Franklin Gothic Medium Cond" pitchFamily="34" charset="0"/>
                      </a:endParaRPr>
                    </a:p>
                    <a:p>
                      <a:pPr marL="268288" indent="-176213" algn="just">
                        <a:lnSpc>
                          <a:spcPts val="1200"/>
                        </a:lnSpc>
                        <a:buClr>
                          <a:srgbClr val="FFD400"/>
                        </a:buClr>
                        <a:buFont typeface="Arial Narrow" pitchFamily="34" charset="0"/>
                        <a:buChar char="▬"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Наличие профессиональной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команды </a:t>
                      </a: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специалистов  в сфере черной металлургии</a:t>
                      </a:r>
                      <a:r>
                        <a:rPr lang="en-US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.</a:t>
                      </a:r>
                      <a:endParaRPr lang="ru-RU" sz="1100" b="0" dirty="0" smtClean="0">
                        <a:solidFill>
                          <a:srgbClr val="4F6228"/>
                        </a:solidFill>
                        <a:latin typeface="Franklin Gothic Medium Cond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74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769">
                <a:tc>
                  <a:txBody>
                    <a:bodyPr/>
                    <a:lstStyle/>
                    <a:p>
                      <a:pPr algn="just"/>
                      <a:endParaRPr lang="ru-RU" sz="1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Целевой рынок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Экспортные поставки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Franklin Gothic Medium Cond" pitchFamily="34" charset="0"/>
                        </a:rPr>
                        <a:t> стальной квадратной заготовки на рынки стран Ближнего Востока, Юго-Восточной Азии, Северной Африки, ЕС, СНГ и др.</a:t>
                      </a:r>
                      <a:endParaRPr lang="ru-RU" sz="1100" b="0" dirty="0" smtClean="0">
                        <a:solidFill>
                          <a:srgbClr val="4F6228"/>
                        </a:solidFill>
                        <a:latin typeface="Franklin Gothic Medium Cond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75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Сроки</a:t>
                      </a:r>
                      <a:r>
                        <a:rPr lang="ru-RU" sz="1150" baseline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реализации</a:t>
                      </a:r>
                      <a:endParaRPr lang="ru-RU" sz="1150" dirty="0" smtClean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ru-RU" sz="1100" dirty="0" smtClean="0">
                          <a:solidFill>
                            <a:srgbClr val="4F6228"/>
                          </a:solidFill>
                          <a:latin typeface="Franklin Gothic Demi Cond" pitchFamily="34" charset="0"/>
                        </a:rPr>
                        <a:t>26 месяцев </a:t>
                      </a:r>
                      <a:r>
                        <a:rPr lang="ru-RU" sz="1100" dirty="0" smtClean="0">
                          <a:solidFill>
                            <a:srgbClr val="4F6228"/>
                          </a:solidFill>
                          <a:latin typeface="Franklin Gothic Medium Cond" panose="020B0606030402020204" pitchFamily="34" charset="0"/>
                        </a:rPr>
                        <a:t>(на проведение реконструкции и з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Franklin Gothic Medium Cond" panose="020B0606030402020204" pitchFamily="34" charset="0"/>
                        </a:rPr>
                        <a:t>апуск нового производства)</a:t>
                      </a:r>
                      <a:endParaRPr lang="ru-RU" sz="1100" dirty="0">
                        <a:solidFill>
                          <a:srgbClr val="4F6228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0740" y="1262044"/>
            <a:ext cx="5301285" cy="461665"/>
            <a:chOff x="290240" y="1214419"/>
            <a:chExt cx="4435748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762312" y="1281461"/>
              <a:ext cx="3963676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22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Э</a:t>
              </a:r>
              <a:r>
                <a:rPr lang="ru-RU" sz="20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тапы реализации и текущее состояние проекта</a:t>
              </a:r>
              <a:endParaRPr lang="ru-RU" sz="2000" cap="small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0240" y="1214419"/>
              <a:ext cx="4853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4F6228"/>
                  </a:solidFill>
                  <a:latin typeface="Franklin Gothic Demi Cond" pitchFamily="34" charset="0"/>
                </a:rPr>
                <a:t>0</a:t>
              </a:r>
              <a:r>
                <a:rPr lang="ru-RU" sz="2400" dirty="0" smtClean="0">
                  <a:solidFill>
                    <a:srgbClr val="4F6228"/>
                  </a:solidFill>
                  <a:latin typeface="Franklin Gothic Demi Cond" pitchFamily="34" charset="0"/>
                </a:rPr>
                <a:t>3.</a:t>
              </a:r>
              <a:endParaRPr lang="en-US" sz="2400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6" y="5453"/>
            <a:ext cx="5736899" cy="139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550" y="1972152"/>
            <a:ext cx="609977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Полностью сформирован производственно-имущественный комплекс, необходимый для строительства (реконструкции) ООО «ЮжСталь». Осуществлена государственная регистрация прав собственности на приобретенное имущество.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Определены границы и сформирован земельный участок под реконструкцию завода.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Разработан бизнес-план проекта по реконструкции ООО «ЮжСталь». 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Специалистами проектной организацией ООО «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Тяжпромпроект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» (г. Новокузнецк) выполнен проект реконструкции ООО «ЮжСталь».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Получено положительное заключение государственной экспертизы (февраль 2014 года) на строительство электросталеплавильного комплекса по производству 720 000 тонн стальной литой заготовки в год.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Проведены общественно-публичные слушания, получено одобрение проекта администрациями 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г.Красный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Сулин и Ростовской области.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Разработан проект санитарно-защитной зоны завода. Получено положительное заключение ФБУЗ «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ФЦГиЭ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» 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Роспотребнадзора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г.Москва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и санитарно-эпидемиологическое заключение 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Роспотребнадзора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по РО на проект санитарно-защитной зоны завода. 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Получены ТУ на технологическое присоединение </a:t>
            </a:r>
            <a:r>
              <a:rPr lang="ru-RU" altLang="ru-RU" sz="1200" dirty="0" err="1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электроустановкок</a:t>
            </a: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ООО «ЮжСталь». 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 рамках работ по проекту реконструкции было получено согласование технической возможности подачи газа по существующим газовым сетям. Газоснабжение будет осуществляться через действующий заводской ГРП, пропускной мощностью 24000 м3/ч. 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Имеется техническая возможность водоснабжения и водоотведения, в необходимом объеме, по существующим сетям. 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Получены ТУ на присоединение ж/д путей необщего пользования.</a:t>
            </a:r>
          </a:p>
          <a:p>
            <a:pPr marL="630238" lvl="1" indent="-290513" algn="just">
              <a:lnSpc>
                <a:spcPct val="1000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2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Получено разрешение на строительство и реконструкцию промышленного объекта.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38297" y="988207"/>
            <a:ext cx="5972764" cy="461665"/>
            <a:chOff x="672212" y="988207"/>
            <a:chExt cx="5972764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1152803" y="1092259"/>
              <a:ext cx="549217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2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О</a:t>
              </a:r>
              <a:r>
                <a:rPr lang="ru-RU" sz="20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бщая характеристика промышленного объекта</a:t>
              </a:r>
              <a:r>
                <a:rPr lang="en-US" sz="20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 </a:t>
              </a:r>
              <a:endParaRPr lang="ru-RU" sz="2000" cap="small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2212" y="988207"/>
              <a:ext cx="580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4F6228"/>
                  </a:solidFill>
                  <a:latin typeface="Franklin Gothic Demi Cond" pitchFamily="34" charset="0"/>
                </a:rPr>
                <a:t>0</a:t>
              </a:r>
              <a:r>
                <a:rPr lang="ru-RU" sz="2400" dirty="0" smtClean="0">
                  <a:solidFill>
                    <a:srgbClr val="4F6228"/>
                  </a:solidFill>
                  <a:latin typeface="Franklin Gothic Demi Cond" pitchFamily="34" charset="0"/>
                </a:rPr>
                <a:t>4.</a:t>
              </a:r>
              <a:endParaRPr lang="en-US" sz="2400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52307" y="-85855"/>
            <a:ext cx="5605693" cy="1031487"/>
            <a:chOff x="7802167" y="-72000"/>
            <a:chExt cx="5605693" cy="1031487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76" b="7076"/>
            <a:stretch/>
          </p:blipFill>
          <p:spPr bwMode="auto">
            <a:xfrm>
              <a:off x="8682716" y="-72000"/>
              <a:ext cx="4725144" cy="1017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араллелограмм 16"/>
            <p:cNvSpPr/>
            <p:nvPr/>
          </p:nvSpPr>
          <p:spPr>
            <a:xfrm>
              <a:off x="7802167" y="-64874"/>
              <a:ext cx="1296144" cy="102436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15903"/>
              </p:ext>
            </p:extLst>
          </p:nvPr>
        </p:nvGraphicFramePr>
        <p:xfrm>
          <a:off x="274911" y="1640632"/>
          <a:ext cx="6296010" cy="779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68"/>
                <a:gridCol w="4655942"/>
              </a:tblGrid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E75707"/>
                        </a:buClr>
                        <a:buFont typeface="Wingdings" pitchFamily="2" charset="2"/>
                        <a:buNone/>
                      </a:pPr>
                      <a:r>
                        <a:rPr lang="ru-RU" sz="1150" b="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Arial" pitchFamily="34" charset="0"/>
                        </a:rPr>
                        <a:t>Наименование объекта капстроительства</a:t>
                      </a:r>
                      <a:endParaRPr lang="en-US" sz="1150" b="0" baseline="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88889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D78834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alt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ООО «</a:t>
                      </a:r>
                      <a:r>
                        <a:rPr kumimoji="0" lang="ru-RU" altLang="ru-RU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ЮжСталь</a:t>
                      </a:r>
                      <a:r>
                        <a:rPr kumimoji="0" lang="ru-RU" alt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». Комплекс по производству 720 тыс. тонн в год </a:t>
                      </a:r>
                      <a:r>
                        <a:rPr kumimoji="0" lang="ru-RU" altLang="ru-RU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непрерывнолитой</a:t>
                      </a:r>
                      <a:r>
                        <a:rPr kumimoji="0" lang="ru-RU" alt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заготовки.</a:t>
                      </a:r>
                      <a:endParaRPr kumimoji="0" lang="ru-RU" alt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endParaRPr lang="ru-RU" sz="100" dirty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rgbClr val="009035"/>
                        </a:buClr>
                        <a:buFont typeface="Webdings" pitchFamily="18" charset="2"/>
                        <a:buNone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Назначение объекта капитального строительства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A3A"/>
                        </a:buClr>
                        <a:buSzPct val="100000"/>
                        <a:buFont typeface="Wingdings 3" pitchFamily="18" charset="2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Проектной документацией предусмотрено строительство на площадке бывшего металлургического завода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г.Красный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Сулин Ростовской области нового электросталеплавильного комплекса по производству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непрерывнолитой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заготовки с частичным использованием существующего оборудования, зданий и сооружений</a:t>
                      </a:r>
                      <a:r>
                        <a:rPr kumimoji="0" lang="ru-RU" alt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. </a:t>
                      </a:r>
                      <a:endParaRPr kumimoji="0" lang="ru-RU" alt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969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Характеристика</a:t>
                      </a:r>
                      <a:r>
                        <a:rPr lang="ru-RU" sz="115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территории в границах проекта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Для размещения производства планируется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использовать </a:t>
                      </a:r>
                      <a:r>
                        <a:rPr lang="ru-RU" sz="1100" b="1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земельных участков совокупной площадью </a:t>
                      </a:r>
                      <a:r>
                        <a:rPr lang="ru-RU" sz="1100" b="1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83,8081 га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. При этом </a:t>
                      </a:r>
                      <a:r>
                        <a:rPr lang="ru-RU" sz="1100" b="1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участков отведены под основное производство – </a:t>
                      </a:r>
                      <a:r>
                        <a:rPr lang="ru-RU" sz="1100" b="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76,1122 га 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1100" b="1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участка – под железнодорожные пути – 7,6959 га.</a:t>
                      </a:r>
                      <a:endParaRPr lang="ru-RU" sz="1100" dirty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366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rgbClr val="009035"/>
                        </a:buClr>
                        <a:buFont typeface="Webdings" pitchFamily="18" charset="2"/>
                        <a:buNone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Основные технико-экономические показатели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1714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Расчетная производительность комплекса составит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720 тыс. тонн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в год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непрерывнолитой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заготовки.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257175" marR="0" lvl="0" indent="-1714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Численность трудящихся –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667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человек.</a:t>
                      </a:r>
                    </a:p>
                    <a:p>
                      <a:pPr marL="257175" marR="0" lvl="0" indent="-1714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Параметры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непрерывнолитой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заготовки: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a)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сечение 100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100, 125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125, 150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150 мм;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b)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длина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 от 6,0 до 12,0 м;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c)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марочный сортамент – углеродистые, конструкционные и низколегированные стали.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8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Описание технологического процесса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769A3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Весь технологический процесс производства литой заготовки включает в себя следующие операции: </a:t>
                      </a:r>
                      <a:r>
                        <a:rPr lang="en-US" sz="110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a) </a:t>
                      </a:r>
                      <a:r>
                        <a:rPr lang="ru-RU" sz="110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подготовку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металлолома; 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b) 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выплавку; 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c) 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внепечную обработку;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d) 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непрерывную разливку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e) 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упаковку готовой продукции. Все операции осуществляются в </a:t>
                      </a:r>
                      <a:r>
                        <a:rPr lang="ru-RU" sz="1100" b="1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едином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технологическом потоке.</a:t>
                      </a: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Перечень мероприятий</a:t>
                      </a:r>
                      <a:r>
                        <a:rPr lang="ru-RU" sz="115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по реконструкции и модернизации</a:t>
                      </a:r>
                      <a:endParaRPr lang="en-US" sz="1150" dirty="0" smtClean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257175" indent="-17145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</a:pP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Произвести замену двух существующих устаревших электродуговых печей на современные высокопроизводительные дуговые электропечи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aseline="0" dirty="0" smtClean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57175" indent="-17145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</a:pP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Установить высокопроизводительные агрегаты внепечной обработки стали типа «печь-ковш»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aseline="0" dirty="0" smtClean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57175" indent="-17145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</a:pP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Выполнить реконструкцию существующей сортовой </a:t>
                      </a:r>
                      <a:r>
                        <a:rPr lang="ru-RU" sz="1100" baseline="0" dirty="0" err="1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пятиручьевой</a:t>
                      </a: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 машины непрерывного литья заготовок с доведением ее производительности не менее 720 тыс. тонн в год литой заготовки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aseline="0" dirty="0" smtClean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57175" indent="-17145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</a:pP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Установить современную высокоэффективную систему очистки дымовых газов и аспирационных выбросов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aseline="0" dirty="0" smtClean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57175" indent="-17145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</a:pP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Установить современную высокоэффективную систему  оборотного водоснабжения всех технологических агрегатов</a:t>
                      </a:r>
                      <a:r>
                        <a:rPr lang="en-US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aseline="0" dirty="0" smtClean="0">
                        <a:solidFill>
                          <a:srgbClr val="4F6228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57175" indent="-17145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FD400"/>
                        </a:buClr>
                        <a:buSzPct val="110000"/>
                        <a:buFont typeface="Arial Narrow" panose="020B0606020202030204" pitchFamily="34" charset="0"/>
                        <a:buChar char="♦"/>
                      </a:pPr>
                      <a:r>
                        <a:rPr lang="ru-RU" sz="1100" baseline="0" dirty="0" smtClean="0">
                          <a:solidFill>
                            <a:srgbClr val="4F6228"/>
                          </a:solidFill>
                          <a:latin typeface="Arial Narrow" panose="020B0606020202030204" pitchFamily="34" charset="0"/>
                        </a:rPr>
                        <a:t>Произвести замену существующего физически изношенного и морально устаревшего вспомогательного технологического и кранового оборудования.</a:t>
                      </a: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/>
                      <a:endParaRPr lang="ru-RU" sz="100" dirty="0">
                        <a:latin typeface="Arial Narrow" panose="020B0606020202030204" pitchFamily="34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544" y="1119877"/>
            <a:ext cx="581512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cap="small" dirty="0" smtClean="0">
                <a:solidFill>
                  <a:srgbClr val="4F6228"/>
                </a:solidFill>
                <a:latin typeface="Franklin Gothic Demi Cond" pitchFamily="34" charset="0"/>
              </a:rPr>
              <a:t>К</a:t>
            </a:r>
            <a:r>
              <a:rPr lang="ru-RU" sz="2000" cap="small" dirty="0" smtClean="0">
                <a:solidFill>
                  <a:srgbClr val="4F6228"/>
                </a:solidFill>
                <a:latin typeface="Franklin Gothic Demi Cond" pitchFamily="34" charset="0"/>
              </a:rPr>
              <a:t>онкурентные преимущества. </a:t>
            </a:r>
            <a:r>
              <a:rPr lang="ru-RU" sz="2200" cap="small" dirty="0" smtClean="0">
                <a:solidFill>
                  <a:srgbClr val="4F6228"/>
                </a:solidFill>
                <a:latin typeface="Franklin Gothic Demi Cond" pitchFamily="34" charset="0"/>
              </a:rPr>
              <a:t>П</a:t>
            </a:r>
            <a:r>
              <a:rPr lang="ru-RU" sz="2000" cap="small" dirty="0" smtClean="0">
                <a:solidFill>
                  <a:srgbClr val="4F6228"/>
                </a:solidFill>
                <a:latin typeface="Franklin Gothic Demi Cond" pitchFamily="34" charset="0"/>
              </a:rPr>
              <a:t>редпосылки для успешной реализации проекта</a:t>
            </a:r>
            <a:endParaRPr lang="ru-RU" sz="2000" cap="small" dirty="0">
              <a:solidFill>
                <a:srgbClr val="4F6228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373" y="1937937"/>
            <a:ext cx="6196867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lnSpc>
                <a:spcPts val="16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altLang="ru-RU" sz="1400" dirty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ООО </a:t>
            </a:r>
            <a:r>
              <a:rPr lang="ru-RU" altLang="ru-RU" sz="1200" dirty="0" smtClean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ЮжСталь</a:t>
            </a:r>
            <a:r>
              <a:rPr lang="ru-RU" altLang="ru-RU" sz="1200" dirty="0" smtClean="0">
                <a:solidFill>
                  <a:srgbClr val="4F6228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»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имеет выгодное географическое положение с точки зрения </a:t>
            </a:r>
            <a:r>
              <a:rPr lang="ru-RU" sz="1200" b="1" dirty="0">
                <a:solidFill>
                  <a:srgbClr val="4F6228"/>
                </a:solidFill>
                <a:latin typeface="Arial Narrow" pitchFamily="34" charset="0"/>
              </a:rPr>
              <a:t>близости к Южным портам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РФ (Ростову, Новороссийску, Таганрогу, Ейску, Азову).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Южные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порты находятся на пересечении мировых торговых путей, через них проходят несколько транспортных коридоров.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Это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наиболее короткий путь для осуществления экспорта продукции в Европу, страны Ближнего Востока, Азии, Африки и Америки.</a:t>
            </a:r>
          </a:p>
          <a:p>
            <a:pPr marL="447675" lvl="0" indent="-184150" algn="just">
              <a:lnSpc>
                <a:spcPts val="1600"/>
              </a:lnSpc>
              <a:spcBef>
                <a:spcPts val="600"/>
              </a:spcBef>
              <a:buClr>
                <a:srgbClr val="EEC600"/>
              </a:buClr>
              <a:buFont typeface="Arial Narrow" pitchFamily="34" charset="0"/>
              <a:buChar char="♦"/>
            </a:pP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В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2014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году в Ростовской области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начался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заключительный этап строительства </a:t>
            </a:r>
            <a:r>
              <a:rPr lang="ru-RU" sz="1200" dirty="0" err="1">
                <a:solidFill>
                  <a:srgbClr val="4F6228"/>
                </a:solidFill>
                <a:latin typeface="Arial Narrow" pitchFamily="34" charset="0"/>
              </a:rPr>
              <a:t>мультимодального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транспортно-логистического узла «Ростовский универсальный порт» (РУП), который должен стать </a:t>
            </a:r>
            <a:r>
              <a:rPr lang="ru-RU" sz="1200" b="1" dirty="0">
                <a:solidFill>
                  <a:srgbClr val="4F6228"/>
                </a:solidFill>
                <a:latin typeface="Arial Narrow" pitchFamily="34" charset="0"/>
              </a:rPr>
              <a:t>крупнейшим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портом региона.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  <a:cs typeface="Tahoma" pitchFamily="34" charset="0"/>
              </a:rPr>
              <a:t>Проект реализуется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  <a:cs typeface="Tahoma" pitchFamily="34" charset="0"/>
              </a:rPr>
              <a:t>в соответствии с ФЦП «Развитие транспортной системы России (2010–2020)».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200" dirty="0" smtClean="0">
              <a:solidFill>
                <a:srgbClr val="4F6228"/>
              </a:solidFill>
              <a:latin typeface="Arial Narrow" pitchFamily="34" charset="0"/>
              <a:cs typeface="Arial" pitchFamily="34" charset="0"/>
            </a:endParaRPr>
          </a:p>
          <a:p>
            <a:pPr marL="268288" indent="-268288" algn="just">
              <a:lnSpc>
                <a:spcPts val="1600"/>
              </a:lnSpc>
              <a:spcBef>
                <a:spcPts val="12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П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редприятие располагает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хорошими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потенциальными возможностями для стабильного обеспечения производства основным сырьем (ломом черных металлов): </a:t>
            </a:r>
          </a:p>
          <a:p>
            <a:pPr marL="444500" indent="-176213" algn="just">
              <a:lnSpc>
                <a:spcPts val="1600"/>
              </a:lnSpc>
              <a:spcBef>
                <a:spcPts val="600"/>
              </a:spcBef>
              <a:buClr>
                <a:srgbClr val="EEC600"/>
              </a:buClr>
              <a:buFont typeface="Arial Narrow" pitchFamily="34" charset="0"/>
              <a:buChar char="♦"/>
            </a:pP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Ростовская область соседствует с Приволжским и Центральным Федеральными округами, являющимися </a:t>
            </a:r>
            <a:r>
              <a:rPr lang="ru-RU" sz="1200" b="1" dirty="0" err="1" smtClean="0">
                <a:solidFill>
                  <a:srgbClr val="4F6228"/>
                </a:solidFill>
                <a:latin typeface="Arial Narrow" pitchFamily="34" charset="0"/>
              </a:rPr>
              <a:t>профицитными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в плане заготовки металлолома. </a:t>
            </a:r>
          </a:p>
          <a:p>
            <a:pPr marL="444500" indent="-176213" algn="just">
              <a:lnSpc>
                <a:spcPts val="1600"/>
              </a:lnSpc>
              <a:spcBef>
                <a:spcPts val="600"/>
              </a:spcBef>
              <a:buClr>
                <a:srgbClr val="EEC600"/>
              </a:buClr>
              <a:buFont typeface="Arial Narrow" pitchFamily="34" charset="0"/>
              <a:buChar char="♦"/>
            </a:pP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Наличие </a:t>
            </a:r>
            <a:r>
              <a:rPr lang="ru-RU" sz="1200" b="1" dirty="0">
                <a:solidFill>
                  <a:srgbClr val="4F6228"/>
                </a:solidFill>
                <a:latin typeface="Arial Narrow" pitchFamily="34" charset="0"/>
              </a:rPr>
              <a:t>транзитных потоков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металлолома: </a:t>
            </a:r>
            <a:endParaRPr lang="ru-RU" sz="1200" dirty="0" smtClean="0">
              <a:solidFill>
                <a:srgbClr val="4F6228"/>
              </a:solidFill>
              <a:latin typeface="Arial Narrow" pitchFamily="34" charset="0"/>
            </a:endParaRPr>
          </a:p>
          <a:p>
            <a:pPr marL="628650" indent="-176213" algn="just">
              <a:lnSpc>
                <a:spcPts val="1600"/>
              </a:lnSpc>
              <a:spcBef>
                <a:spcPts val="300"/>
              </a:spcBef>
              <a:buClr>
                <a:srgbClr val="EEC6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отгрузка больших объемов металлолома на экспорт через Волго-Донской канал; </a:t>
            </a:r>
          </a:p>
          <a:p>
            <a:pPr marL="628650" indent="-176213" algn="just">
              <a:lnSpc>
                <a:spcPts val="1600"/>
              </a:lnSpc>
              <a:spcBef>
                <a:spcPts val="300"/>
              </a:spcBef>
              <a:buClr>
                <a:srgbClr val="EEC6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близость федеральных автодорог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М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4 «Дон» (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Москва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  <a:sym typeface="Symbol"/>
              </a:rPr>
              <a:t>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Воронеж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  <a:sym typeface="Symbol"/>
              </a:rPr>
              <a:t>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Ростов-на-Дону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  <a:sym typeface="Symbol"/>
              </a:rPr>
              <a:t>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Краснодар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  <a:sym typeface="Symbol"/>
              </a:rPr>
              <a:t>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Новороссийск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) и «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Ростов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  <a:sym typeface="Symbol"/>
              </a:rPr>
              <a:t>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Гуково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  <a:sym typeface="Symbol"/>
              </a:rPr>
              <a:t>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Харьков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», что позволит сконцентрировать транзитные потоки металлолома из близлежащих областей (Волгоградской, Воронежской, Липецкой, Тульской, Краснодарского края и др.).</a:t>
            </a:r>
          </a:p>
          <a:p>
            <a:pPr marL="268288" indent="-268288" algn="just">
              <a:lnSpc>
                <a:spcPts val="1600"/>
              </a:lnSpc>
              <a:spcBef>
                <a:spcPts val="10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sz="1400" dirty="0" err="1">
                <a:solidFill>
                  <a:srgbClr val="4F6228"/>
                </a:solidFill>
                <a:latin typeface="Arial Narrow" pitchFamily="34" charset="0"/>
              </a:rPr>
              <a:t>К</a:t>
            </a:r>
            <a:r>
              <a:rPr lang="ru-RU" sz="1200" dirty="0" err="1">
                <a:solidFill>
                  <a:srgbClr val="4F6228"/>
                </a:solidFill>
                <a:latin typeface="Arial Narrow" pitchFamily="34" charset="0"/>
              </a:rPr>
              <a:t>расносулинский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район Ростовской области по целому ряду позиций может рассматриваться как </a:t>
            </a:r>
            <a:r>
              <a:rPr lang="ru-RU" sz="1200" dirty="0" err="1">
                <a:solidFill>
                  <a:srgbClr val="4F6228"/>
                </a:solidFill>
                <a:latin typeface="Arial Narrow" pitchFamily="34" charset="0"/>
              </a:rPr>
              <a:t>ресурсообеспеченная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, имеющая </a:t>
            </a:r>
            <a:r>
              <a:rPr lang="ru-RU" sz="1200" b="1" dirty="0">
                <a:solidFill>
                  <a:srgbClr val="4F6228"/>
                </a:solidFill>
                <a:latin typeface="Arial Narrow" pitchFamily="34" charset="0"/>
              </a:rPr>
              <a:t>потенциал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для дальнейшего экономического развития территория. В масштабе Ростовской области он выделяется, прежде всего, по показателям обеспеченности полезными ископаемыми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(в том числе, природными строительными  материалами),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трудовыми ресурсами, а также общей инфраструктурой (прежде всего транспортной).</a:t>
            </a:r>
          </a:p>
          <a:p>
            <a:pPr marL="268288" indent="-268288" algn="just">
              <a:lnSpc>
                <a:spcPts val="1600"/>
              </a:lnSpc>
              <a:spcBef>
                <a:spcPts val="600"/>
              </a:spcBef>
              <a:buClr>
                <a:srgbClr val="EEC600"/>
              </a:buClr>
              <a:buFont typeface="Arial Narrow" pitchFamily="34" charset="0"/>
              <a:buChar char="▬"/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С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ущественным конкурентным преимуществом создания и развития энергоемких промышленных мощностей (каким является электрометаллургическое производство) в Ростовской области является </a:t>
            </a:r>
            <a:r>
              <a:rPr lang="ru-RU" sz="1200" b="1" dirty="0" err="1" smtClean="0">
                <a:solidFill>
                  <a:srgbClr val="4F6228"/>
                </a:solidFill>
                <a:latin typeface="Arial Narrow" pitchFamily="34" charset="0"/>
              </a:rPr>
              <a:t>энергоизбыточность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региона в условиях дефицитности энергосистемы ЮФО. В перспективе состояние энергосистемы останется избыточным благодаря запланированному на 2014–2017 годы вводу 3-го и 4-го энергоблоков Ростовской атомной электростанции.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0819" y="105228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F6228"/>
                </a:solidFill>
                <a:latin typeface="Franklin Gothic Demi Cond" pitchFamily="34" charset="0"/>
              </a:rPr>
              <a:t>0</a:t>
            </a:r>
            <a:r>
              <a:rPr lang="ru-RU" sz="2400" dirty="0" smtClean="0">
                <a:solidFill>
                  <a:srgbClr val="4F6228"/>
                </a:solidFill>
                <a:latin typeface="Franklin Gothic Demi Cond" pitchFamily="34" charset="0"/>
              </a:rPr>
              <a:t>5.</a:t>
            </a:r>
            <a:endParaRPr lang="en-US" sz="2400" dirty="0">
              <a:solidFill>
                <a:srgbClr val="4F6228"/>
              </a:solidFill>
              <a:latin typeface="Franklin Gothic Demi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309649" y="1698315"/>
            <a:ext cx="3168352" cy="281516"/>
          </a:xfrm>
          <a:prstGeom prst="rect">
            <a:avLst/>
          </a:prstGeom>
        </p:spPr>
        <p:txBody>
          <a:bodyPr wrap="square" lIns="91407" tIns="45702" rIns="91407" bIns="45702">
            <a:spAutoFit/>
          </a:bodyPr>
          <a:lstStyle/>
          <a:p>
            <a:pPr algn="just">
              <a:lnSpc>
                <a:spcPts val="1600"/>
              </a:lnSpc>
            </a:pPr>
            <a:endParaRPr lang="ru-RU" sz="1200" dirty="0">
              <a:latin typeface="Franklin Gothic Medium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7" y="44544"/>
            <a:ext cx="6862157" cy="10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961" y="1069892"/>
            <a:ext cx="608855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cap="small" dirty="0" smtClean="0">
                <a:solidFill>
                  <a:srgbClr val="4F6228"/>
                </a:solidFill>
                <a:latin typeface="Franklin Gothic Demi Cond" pitchFamily="34" charset="0"/>
              </a:rPr>
              <a:t>А</a:t>
            </a:r>
            <a:r>
              <a:rPr lang="ru-RU" sz="2000" cap="small" dirty="0" smtClean="0">
                <a:solidFill>
                  <a:srgbClr val="4F6228"/>
                </a:solidFill>
                <a:latin typeface="Franklin Gothic Demi Cond" pitchFamily="34" charset="0"/>
              </a:rPr>
              <a:t>нализ обеспечения производства ломом черных металлов</a:t>
            </a:r>
            <a:endParaRPr lang="ru-RU" sz="2000" cap="small" dirty="0">
              <a:solidFill>
                <a:srgbClr val="4F6228"/>
              </a:solidFill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10" y="2096745"/>
            <a:ext cx="609628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00B0F0"/>
              </a:buClr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Н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есмотря на то обстоятельство, что ЮФО является дефицитным в плане заготовки лома, прежде всего, из-за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наличия в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регионе крупных действующих металлургических предприятий, существует ряд внутренних и внешних источников стабильного обеспечения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ООО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«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ЮжСталь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» ломом черных металлов, а именно следующие:</a:t>
            </a:r>
          </a:p>
          <a:p>
            <a:pPr marL="458787" indent="-285750" algn="just">
              <a:spcBef>
                <a:spcPts val="1000"/>
              </a:spcBef>
              <a:buClr>
                <a:srgbClr val="E6C000"/>
              </a:buClr>
              <a:buFont typeface="Arial Narrow" panose="020B0606020202030204" pitchFamily="34" charset="0"/>
              <a:buChar char="▬"/>
            </a:pPr>
            <a:r>
              <a:rPr lang="ru-RU" sz="1400" dirty="0">
                <a:solidFill>
                  <a:srgbClr val="4F6228"/>
                </a:solidFill>
                <a:latin typeface="Arial Narrow" pitchFamily="34" charset="0"/>
              </a:rPr>
              <a:t>ООО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«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ЮжСталь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» имеет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выгодное географическое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положение с точки зрения соседства с Приволжским и Центральным Федеральными округами, являющимися </a:t>
            </a:r>
            <a:r>
              <a:rPr lang="ru-RU" sz="1200" b="1" dirty="0" err="1" smtClean="0">
                <a:solidFill>
                  <a:srgbClr val="4F6228"/>
                </a:solidFill>
                <a:latin typeface="Arial Narrow" pitchFamily="34" charset="0"/>
              </a:rPr>
              <a:t>профицитными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в плане заготовки лома черных металлов. При этом удаленность завода от регионов отгрузки вписывается в концепцию «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эффективного расстояния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»* транспортировки металлолома. Суммарный профицит 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ломозаготовки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в ПФО и ЦФО превышает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4</a:t>
            </a:r>
            <a:r>
              <a:rPr lang="en-US" sz="1200" b="1" dirty="0" smtClean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млн тонн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.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Таким образом, потребность ООО «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ЮжСталь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» в ломе в объеме 810 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тыс.тонн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, может покрываться за счет свободного потенциала лома, образующегося в соседних областях ПФО и ЦФО.</a:t>
            </a:r>
          </a:p>
          <a:p>
            <a:pPr marL="458787" indent="-285750" algn="just">
              <a:spcBef>
                <a:spcPts val="1000"/>
              </a:spcBef>
              <a:buClr>
                <a:srgbClr val="E6C000"/>
              </a:buClr>
              <a:buFont typeface="Arial Narrow" panose="020B0606020202030204" pitchFamily="34" charset="0"/>
              <a:buChar char="▬"/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ЮФО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является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лидирующим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среди федеральных округов по экспорту российского лома. В случае необходимости, возможно перенаправление экспортных потоков лома</a:t>
            </a:r>
            <a:r>
              <a:rPr lang="en-US" sz="1200" dirty="0" smtClean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на региональные металлургические предприятия ЮФО, в том числе ООО «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ЮжСталь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». </a:t>
            </a:r>
          </a:p>
          <a:p>
            <a:pPr marL="458787" indent="-285750" algn="just">
              <a:spcBef>
                <a:spcPts val="1000"/>
              </a:spcBef>
              <a:buClr>
                <a:srgbClr val="E6C000"/>
              </a:buClr>
              <a:buFont typeface="Arial Narrow" panose="020B0606020202030204" pitchFamily="34" charset="0"/>
              <a:buChar char="▬"/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В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регионе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имеется </a:t>
            </a:r>
            <a:r>
              <a:rPr lang="ru-RU" sz="1200" b="1" dirty="0">
                <a:solidFill>
                  <a:srgbClr val="4F6228"/>
                </a:solidFill>
                <a:latin typeface="Arial Narrow" pitchFamily="34" charset="0"/>
              </a:rPr>
              <a:t>дополнительный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ресурс в виде металлической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стружки, которая образуется на металлообрабатывающих предприятиях. (По оценкам экспертов </a:t>
            </a:r>
            <a:r>
              <a:rPr lang="en-US" sz="1200" dirty="0" err="1" smtClean="0">
                <a:solidFill>
                  <a:srgbClr val="4F6228"/>
                </a:solidFill>
                <a:latin typeface="Arial Narrow" pitchFamily="34" charset="0"/>
              </a:rPr>
              <a:t>Ruslom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, объем образующейся в ЮФО металлической стружки составляет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  <a:sym typeface="Symbol"/>
              </a:rPr>
              <a:t>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 300 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тыс.тонн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).</a:t>
            </a:r>
            <a:endParaRPr lang="ru-RU" sz="1200" dirty="0">
              <a:solidFill>
                <a:srgbClr val="4F6228"/>
              </a:solidFill>
              <a:latin typeface="Arial Narrow" pitchFamily="34" charset="0"/>
            </a:endParaRPr>
          </a:p>
          <a:p>
            <a:pPr marL="458787" indent="-285750" algn="just">
              <a:spcBef>
                <a:spcPts val="1000"/>
              </a:spcBef>
              <a:buClr>
                <a:srgbClr val="E6C000"/>
              </a:buClr>
              <a:buFont typeface="Arial Narrow" panose="020B0606020202030204" pitchFamily="34" charset="0"/>
              <a:buChar char="▬"/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А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льтернативным решением обеспечения производства сырьем может быть частичное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замещение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лома </a:t>
            </a:r>
            <a:r>
              <a:rPr lang="ru-RU" sz="1200" dirty="0" err="1" smtClean="0">
                <a:solidFill>
                  <a:srgbClr val="4F6228"/>
                </a:solidFill>
                <a:latin typeface="Arial Narrow" pitchFamily="34" charset="0"/>
              </a:rPr>
              <a:t>горячебрикетированным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железом и жидким чугуном. </a:t>
            </a:r>
          </a:p>
          <a:p>
            <a:pPr marL="458787" indent="-285750" algn="just">
              <a:spcBef>
                <a:spcPts val="1000"/>
              </a:spcBef>
              <a:buClr>
                <a:srgbClr val="E6C000"/>
              </a:buClr>
              <a:buFont typeface="Arial Narrow" panose="020B0606020202030204" pitchFamily="34" charset="0"/>
              <a:buChar char="▬"/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В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 ЮФО действует большое количество лицензий на </a:t>
            </a:r>
            <a:r>
              <a:rPr lang="ru-RU" sz="1200" dirty="0">
                <a:solidFill>
                  <a:srgbClr val="4F6228"/>
                </a:solidFill>
                <a:latin typeface="Arial Narrow" pitchFamily="34" charset="0"/>
              </a:rPr>
              <a:t>заготовку, переработку и реализацию лома черных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металлов (только в Ростовской области и Краснодарском крае их</a:t>
            </a:r>
            <a:r>
              <a:rPr lang="en-US" sz="1200" dirty="0" smtClean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число </a:t>
            </a:r>
            <a:r>
              <a:rPr lang="en-US" sz="1200" b="1" dirty="0" smtClean="0">
                <a:solidFill>
                  <a:srgbClr val="4F6228"/>
                </a:solidFill>
                <a:latin typeface="Arial Narrow" pitchFamily="34" charset="0"/>
              </a:rPr>
              <a:t>&gt;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600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). В секторе заготовки и переработки лома представлены как крупные, так и мелкие компании. Существует дополнительный ресурс лома, который не учитывается официальной статистикой. Речь идет о частных предпринимателях, скупающих лом у населения, особенно в периферийных районах.</a:t>
            </a:r>
          </a:p>
          <a:p>
            <a:pPr algn="just">
              <a:lnSpc>
                <a:spcPts val="1600"/>
              </a:lnSpc>
              <a:spcBef>
                <a:spcPts val="1200"/>
              </a:spcBef>
              <a:buClr>
                <a:srgbClr val="00B0F0"/>
              </a:buClr>
            </a:pPr>
            <a:r>
              <a:rPr lang="ru-RU" sz="1400" dirty="0" smtClean="0">
                <a:solidFill>
                  <a:srgbClr val="4F6228"/>
                </a:solidFill>
                <a:latin typeface="Arial Narrow" pitchFamily="34" charset="0"/>
              </a:rPr>
              <a:t>С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тратегия обеспечения предприятия ломом должна быть </a:t>
            </a:r>
            <a:r>
              <a:rPr lang="ru-RU" sz="1200" b="1" dirty="0" smtClean="0">
                <a:solidFill>
                  <a:srgbClr val="4F6228"/>
                </a:solidFill>
                <a:latin typeface="Arial Narrow" pitchFamily="34" charset="0"/>
              </a:rPr>
              <a:t>гибкой</a:t>
            </a:r>
            <a:r>
              <a:rPr lang="ru-RU" sz="1200" dirty="0" smtClean="0">
                <a:solidFill>
                  <a:srgbClr val="4F6228"/>
                </a:solidFill>
                <a:latin typeface="Arial Narrow" pitchFamily="34" charset="0"/>
              </a:rPr>
              <a:t>, реагирующей на любое изменение конъюнктуры рынка лома как внутри региона, так и в целом по стране. Политика закупочных цен также должна учитывать ряд факторов, а именно: сезонность цен на лом, региональную структуру потребления, географию поставщиков и др.  </a:t>
            </a: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1604302"/>
            <a:ext cx="6323032" cy="492443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srgbClr val="4F6228"/>
                </a:solidFill>
                <a:latin typeface="Franklin Gothic Medium Cond" pitchFamily="34" charset="0"/>
              </a:rPr>
              <a:t>Д</a:t>
            </a:r>
            <a:r>
              <a:rPr lang="ru-RU" sz="1200" dirty="0">
                <a:solidFill>
                  <a:srgbClr val="4F6228"/>
                </a:solidFill>
                <a:latin typeface="Franklin Gothic Medium Cond" pitchFamily="34" charset="0"/>
              </a:rPr>
              <a:t>ля выхода на проектную </a:t>
            </a:r>
            <a:r>
              <a:rPr lang="ru-RU" sz="1200" dirty="0" smtClean="0">
                <a:solidFill>
                  <a:srgbClr val="4F6228"/>
                </a:solidFill>
                <a:latin typeface="Franklin Gothic Medium Cond" pitchFamily="34" charset="0"/>
              </a:rPr>
              <a:t>мощность (720 тысяч тонн </a:t>
            </a:r>
            <a:r>
              <a:rPr lang="ru-RU" sz="1200" dirty="0" err="1" smtClean="0">
                <a:solidFill>
                  <a:srgbClr val="4F6228"/>
                </a:solidFill>
                <a:latin typeface="Franklin Gothic Medium Cond" pitchFamily="34" charset="0"/>
              </a:rPr>
              <a:t>непрерывнолитой</a:t>
            </a:r>
            <a:r>
              <a:rPr lang="ru-RU" sz="1200" dirty="0" smtClean="0">
                <a:solidFill>
                  <a:srgbClr val="4F6228"/>
                </a:solidFill>
                <a:latin typeface="Franklin Gothic Medium Cond" pitchFamily="34" charset="0"/>
              </a:rPr>
              <a:t> заготовки в год) ООО «</a:t>
            </a:r>
            <a:r>
              <a:rPr lang="ru-RU" sz="1200" dirty="0" err="1" smtClean="0">
                <a:solidFill>
                  <a:srgbClr val="4F6228"/>
                </a:solidFill>
                <a:latin typeface="Franklin Gothic Medium Cond" pitchFamily="34" charset="0"/>
              </a:rPr>
              <a:t>ЮжСталь</a:t>
            </a:r>
            <a:r>
              <a:rPr lang="ru-RU" sz="1200" dirty="0" smtClean="0">
                <a:solidFill>
                  <a:srgbClr val="4F6228"/>
                </a:solidFill>
                <a:latin typeface="Franklin Gothic Medium Cond" pitchFamily="34" charset="0"/>
              </a:rPr>
              <a:t>» необходимо </a:t>
            </a:r>
            <a:r>
              <a:rPr lang="ru-RU" sz="1200" dirty="0">
                <a:solidFill>
                  <a:srgbClr val="4F6228"/>
                </a:solidFill>
                <a:latin typeface="Franklin Gothic Medium Cond" pitchFamily="34" charset="0"/>
              </a:rPr>
              <a:t>стабильное обеспечение ломом черных металлов в объеме 810 </a:t>
            </a:r>
            <a:r>
              <a:rPr lang="ru-RU" sz="1200" dirty="0" smtClean="0">
                <a:solidFill>
                  <a:srgbClr val="4F6228"/>
                </a:solidFill>
                <a:latin typeface="Franklin Gothic Medium Cond" pitchFamily="34" charset="0"/>
              </a:rPr>
              <a:t>тысяч тонн </a:t>
            </a:r>
            <a:r>
              <a:rPr lang="ru-RU" sz="1200" dirty="0">
                <a:solidFill>
                  <a:srgbClr val="4F6228"/>
                </a:solidFill>
                <a:latin typeface="Franklin Gothic Medium Cond" pitchFamily="34" charset="0"/>
              </a:rPr>
              <a:t>в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904" y="99282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4F6228"/>
                </a:solidFill>
                <a:latin typeface="Franklin Gothic Demi Cond" pitchFamily="34" charset="0"/>
              </a:rPr>
              <a:t>06.</a:t>
            </a:r>
            <a:endParaRPr lang="en-US" sz="2400" dirty="0">
              <a:solidFill>
                <a:srgbClr val="4F6228"/>
              </a:solidFill>
              <a:latin typeface="Franklin Gothic Demi Con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739" y="9444436"/>
            <a:ext cx="5232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4F6228"/>
                </a:solidFill>
                <a:latin typeface="Arial Narrow" pitchFamily="34" charset="0"/>
              </a:rPr>
              <a:t>*</a:t>
            </a:r>
            <a:r>
              <a:rPr lang="ru-RU" sz="1100" i="1" dirty="0" smtClean="0">
                <a:solidFill>
                  <a:srgbClr val="4F6228"/>
                </a:solidFill>
                <a:latin typeface="Arial Narrow" pitchFamily="34" charset="0"/>
              </a:rPr>
              <a:t> Согласно </a:t>
            </a:r>
            <a:r>
              <a:rPr lang="ru-RU" sz="1100" i="1" dirty="0">
                <a:solidFill>
                  <a:srgbClr val="4F6228"/>
                </a:solidFill>
                <a:latin typeface="Arial Narrow" pitchFamily="34" charset="0"/>
              </a:rPr>
              <a:t>данным ж/д статистики этот показатель составляет </a:t>
            </a:r>
            <a:r>
              <a:rPr lang="en-US" sz="1100" i="1" dirty="0">
                <a:solidFill>
                  <a:srgbClr val="4F6228"/>
                </a:solidFill>
                <a:latin typeface="Arial Narrow" pitchFamily="34" charset="0"/>
              </a:rPr>
              <a:t>~</a:t>
            </a:r>
            <a:r>
              <a:rPr lang="ru-RU" sz="1100" i="1" dirty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1100" b="1" i="1" dirty="0">
                <a:solidFill>
                  <a:srgbClr val="4F6228"/>
                </a:solidFill>
                <a:latin typeface="Arial Narrow" pitchFamily="34" charset="0"/>
              </a:rPr>
              <a:t>1000 </a:t>
            </a:r>
            <a:r>
              <a:rPr lang="ru-RU" sz="1100" b="1" i="1" dirty="0" smtClean="0">
                <a:solidFill>
                  <a:srgbClr val="4F6228"/>
                </a:solidFill>
                <a:latin typeface="Arial Narrow" pitchFamily="34" charset="0"/>
              </a:rPr>
              <a:t>км</a:t>
            </a:r>
            <a:endParaRPr lang="ru-RU" sz="1100" i="1" dirty="0">
              <a:solidFill>
                <a:srgbClr val="4F6228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872" y="22594"/>
            <a:ext cx="6860264" cy="1028248"/>
            <a:chOff x="8493294" y="-1772610"/>
            <a:chExt cx="6860264" cy="10282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294" y="-1770071"/>
              <a:ext cx="6598644" cy="1025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4993764" y="-1772610"/>
              <a:ext cx="359794" cy="1028248"/>
            </a:xfrm>
            <a:prstGeom prst="rect">
              <a:avLst/>
            </a:prstGeom>
            <a:solidFill>
              <a:srgbClr val="DFD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466605" y="9482536"/>
            <a:ext cx="44745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66724" y="8576797"/>
            <a:ext cx="5962651" cy="677108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00B0F0"/>
              </a:buClr>
            </a:pPr>
            <a:r>
              <a:rPr lang="ru-RU" sz="1400" dirty="0">
                <a:solidFill>
                  <a:srgbClr val="4F6228"/>
                </a:solidFill>
                <a:latin typeface="Franklin Gothic Medium Cond" panose="020B0606030402020204" pitchFamily="34" charset="0"/>
              </a:rPr>
              <a:t>К</a:t>
            </a:r>
            <a:r>
              <a:rPr lang="ru-RU" sz="1200" dirty="0">
                <a:solidFill>
                  <a:srgbClr val="4F6228"/>
                </a:solidFill>
                <a:latin typeface="Franklin Gothic Medium Cond" panose="020B0606030402020204" pitchFamily="34" charset="0"/>
              </a:rPr>
              <a:t>онъюнктура рынка лома в ЮФО является условно благоприятной. Поэтому при правильно выбранной стратегии и политике закупочных цен сталеплавильное производство </a:t>
            </a:r>
            <a:r>
              <a:rPr lang="ru-RU" sz="1200" dirty="0" smtClean="0">
                <a:solidFill>
                  <a:srgbClr val="4F6228"/>
                </a:solidFill>
                <a:latin typeface="Franklin Gothic Medium Cond" panose="020B0606030402020204" pitchFamily="34" charset="0"/>
              </a:rPr>
              <a:t>ООО «</a:t>
            </a:r>
            <a:r>
              <a:rPr lang="ru-RU" sz="1200" dirty="0" err="1" smtClean="0">
                <a:solidFill>
                  <a:srgbClr val="4F6228"/>
                </a:solidFill>
                <a:latin typeface="Franklin Gothic Medium Cond" panose="020B0606030402020204" pitchFamily="34" charset="0"/>
              </a:rPr>
              <a:t>ЮжСталь</a:t>
            </a:r>
            <a:r>
              <a:rPr lang="ru-RU" sz="1200" dirty="0" smtClean="0">
                <a:solidFill>
                  <a:srgbClr val="4F6228"/>
                </a:solidFill>
                <a:latin typeface="Franklin Gothic Medium Cond" panose="020B0606030402020204" pitchFamily="34" charset="0"/>
              </a:rPr>
              <a:t>» </a:t>
            </a:r>
            <a:r>
              <a:rPr lang="ru-RU" sz="1200" dirty="0">
                <a:solidFill>
                  <a:srgbClr val="4F6228"/>
                </a:solidFill>
                <a:latin typeface="Franklin Gothic Medium Cond" panose="020B0606030402020204" pitchFamily="34" charset="0"/>
              </a:rPr>
              <a:t>будет обеспечено ломом черных металлов  в полном объеме.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89806" y="530895"/>
            <a:ext cx="5196063" cy="461665"/>
            <a:chOff x="332656" y="803072"/>
            <a:chExt cx="5196063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778278" y="905991"/>
              <a:ext cx="475044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200" cap="small" dirty="0" smtClean="0">
                  <a:solidFill>
                    <a:srgbClr val="4F6228"/>
                  </a:solidFill>
                  <a:latin typeface="Franklin Gothic Demi Cond" pitchFamily="34" charset="0"/>
                </a:rPr>
                <a:t>Укрупненная конфигурация завода</a:t>
              </a:r>
              <a:endParaRPr lang="ru-RU" sz="2000" cap="small" dirty="0">
                <a:solidFill>
                  <a:srgbClr val="4F6228"/>
                </a:solidFill>
                <a:latin typeface="Franklin Gothic Demi Cond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32656" y="803072"/>
              <a:ext cx="550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4F6228"/>
                  </a:solidFill>
                  <a:latin typeface="Franklin Gothic Demi Cond" panose="020B0706030402020204" pitchFamily="34" charset="0"/>
                </a:rPr>
                <a:t>07.</a:t>
              </a:r>
              <a:endParaRPr lang="en-US" sz="2400" dirty="0">
                <a:solidFill>
                  <a:srgbClr val="4F6228"/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0"/>
            <a:ext cx="6858000" cy="9903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42008" y="2796703"/>
            <a:ext cx="7942016" cy="46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1249</Words>
  <Application>Microsoft Office PowerPoint</Application>
  <PresentationFormat>Лист A4 (210x297 мм)</PresentationFormat>
  <Paragraphs>92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25" baseType="lpstr">
      <vt:lpstr>Arial Unicode MS</vt:lpstr>
      <vt:lpstr>Arial</vt:lpstr>
      <vt:lpstr>Arial Black</vt:lpstr>
      <vt:lpstr>Arial Narrow</vt:lpstr>
      <vt:lpstr>Calibri</vt:lpstr>
      <vt:lpstr>Franklin Gothic Demi Cond</vt:lpstr>
      <vt:lpstr>Franklin Gothic Medium</vt:lpstr>
      <vt:lpstr>Franklin Gothic Medium Cond</vt:lpstr>
      <vt:lpstr>Symbol</vt:lpstr>
      <vt:lpstr>Tahoma</vt:lpstr>
      <vt:lpstr>Times New Roman</vt:lpstr>
      <vt:lpstr>Webdings</vt:lpstr>
      <vt:lpstr>Wingdings</vt:lpstr>
      <vt:lpstr>Wingdings 3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Гитарская Анастасия Андреевна</cp:lastModifiedBy>
  <cp:revision>321</cp:revision>
  <cp:lastPrinted>2014-08-14T07:02:04Z</cp:lastPrinted>
  <dcterms:created xsi:type="dcterms:W3CDTF">2014-05-24T19:16:13Z</dcterms:created>
  <dcterms:modified xsi:type="dcterms:W3CDTF">2017-08-28T12:54:09Z</dcterms:modified>
</cp:coreProperties>
</file>